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1" r:id="rId17"/>
    <p:sldId id="272" r:id="rId18"/>
    <p:sldId id="270" r:id="rId19"/>
    <p:sldId id="260" r:id="rId20"/>
  </p:sldIdLst>
  <p:sldSz cx="9602788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B57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0" autoAdjust="0"/>
    <p:restoredTop sz="94653" autoAdjust="0"/>
  </p:normalViewPr>
  <p:slideViewPr>
    <p:cSldViewPr snapToGrid="0" snapToObjects="1">
      <p:cViewPr>
        <p:scale>
          <a:sx n="70" d="100"/>
          <a:sy n="70" d="100"/>
        </p:scale>
        <p:origin x="-1912" y="56"/>
      </p:cViewPr>
      <p:guideLst>
        <p:guide orient="horz" pos="2160"/>
        <p:guide pos="30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26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B623-D5B1-4C15-839B-4C9DC49C1FCE}" type="datetimeFigureOut">
              <a:rPr lang="en-US" smtClean="0"/>
              <a:pPr/>
              <a:t>06/07/15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A600-0476-4F90-B467-B0C0B06FC3A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B82BF-AFFF-4DE8-8536-BF5960A967C5}" type="datetimeFigureOut">
              <a:rPr lang="es-MX" smtClean="0"/>
              <a:pPr/>
              <a:t>06/07/15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2E14-7B1B-4F59-9598-260F91090861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36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0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logo teaming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19774" r="24054" b="18598"/>
          <a:stretch>
            <a:fillRect/>
          </a:stretch>
        </p:blipFill>
        <p:spPr>
          <a:xfrm>
            <a:off x="4955973" y="0"/>
            <a:ext cx="4646815" cy="4222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MX" smtClean="0"/>
              <a:t>Click to edit Master title style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686800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Click to edit Master title style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686800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Click to edit Master title style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3937501" y="5270034"/>
            <a:ext cx="1537600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s-MX" sz="2600" smtClean="0">
                <a:solidFill>
                  <a:srgbClr val="008FC8"/>
                </a:solidFill>
                <a:latin typeface="Arial" pitchFamily="34" charset="0"/>
                <a:cs typeface="Arial" pitchFamily="34" charset="0"/>
              </a:rPr>
              <a:t>¡Gracias!</a:t>
            </a:r>
            <a:endParaRPr lang="es-MX" sz="2600" dirty="0" smtClean="0">
              <a:solidFill>
                <a:srgbClr val="008FC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2" descr="logo teaming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19774" r="24054" b="18598"/>
          <a:stretch>
            <a:fillRect/>
          </a:stretch>
        </p:blipFill>
        <p:spPr>
          <a:xfrm>
            <a:off x="2382894" y="1006078"/>
            <a:ext cx="4646815" cy="42228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1.emf"/><Relationship Id="rId13" Type="http://schemas.openxmlformats.org/officeDocument/2006/relationships/image" Target="../media/image2.emf"/><Relationship Id="rId14" Type="http://schemas.openxmlformats.org/officeDocument/2006/relationships/image" Target="../media/image3.emf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vmlDrawing" Target="../drawings/vmlDrawing1.vml"/><Relationship Id="rId1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95345" y="38390"/>
            <a:ext cx="1143000" cy="1079500"/>
          </a:xfrm>
          <a:prstGeom prst="rect">
            <a:avLst/>
          </a:prstGeom>
        </p:spPr>
      </p:pic>
      <p:pic>
        <p:nvPicPr>
          <p:cNvPr id="12" name="Imagen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73692" y="6373798"/>
            <a:ext cx="8293100" cy="330200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 rotWithShape="1">
          <a:blip r:embed="rId15" cstate="print"/>
          <a:srcRect l="31598" t="30013"/>
          <a:stretch/>
        </p:blipFill>
        <p:spPr>
          <a:xfrm>
            <a:off x="-1" y="0"/>
            <a:ext cx="2614817" cy="21687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6904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s-MX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690400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 dirty="0"/>
          </a:p>
        </p:txBody>
      </p:sp>
      <p:sp>
        <p:nvSpPr>
          <p:cNvPr id="9" name="FooterSimple"/>
          <p:cNvSpPr/>
          <p:nvPr/>
        </p:nvSpPr>
        <p:spPr>
          <a:xfrm>
            <a:off x="457200" y="6699600"/>
            <a:ext cx="6444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l"/>
            <a:r>
              <a:rPr lang="es-MX" sz="700" dirty="0" err="1" smtClean="0">
                <a:solidFill>
                  <a:srgbClr val="808080"/>
                </a:solidFill>
              </a:rPr>
              <a:t>Presentacion</a:t>
            </a:r>
            <a:r>
              <a:rPr lang="es-MX" sz="700" dirty="0" smtClean="0">
                <a:solidFill>
                  <a:srgbClr val="808080"/>
                </a:solidFill>
              </a:rPr>
              <a:t> </a:t>
            </a:r>
            <a:r>
              <a:rPr lang="es-MX" sz="700" dirty="0" err="1" smtClean="0">
                <a:solidFill>
                  <a:srgbClr val="808080"/>
                </a:solidFill>
              </a:rPr>
              <a:t>Teaming</a:t>
            </a:r>
            <a:r>
              <a:rPr lang="es-MX" sz="700" dirty="0" smtClean="0">
                <a:solidFill>
                  <a:srgbClr val="808080"/>
                </a:solidFill>
              </a:rPr>
              <a:t> presencial (Final).</a:t>
            </a:r>
            <a:r>
              <a:rPr lang="es-MX" sz="700" dirty="0" err="1" smtClean="0">
                <a:solidFill>
                  <a:srgbClr val="808080"/>
                </a:solidFill>
              </a:rPr>
              <a:t>pptx</a:t>
            </a:r>
            <a:endParaRPr lang="es-MX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1594" y="6675838"/>
            <a:ext cx="20960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993-5875-43F1-AB5B-56FAFD3221C9}" type="slidenum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MX" sz="9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s-MX" sz="900" dirty="0" smtClean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4" r:id="rId4"/>
    <p:sldLayoutId id="2147483655" r:id="rId5"/>
    <p:sldLayoutId id="2147483659" r:id="rId6"/>
    <p:sldLayoutId id="214748366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32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vmlDrawing" Target="../drawings/vmlDrawing3.vml"/><Relationship Id="rId2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gif"/><Relationship Id="rId14" Type="http://schemas.openxmlformats.org/officeDocument/2006/relationships/image" Target="../media/image31.png"/><Relationship Id="rId15" Type="http://schemas.openxmlformats.org/officeDocument/2006/relationships/image" Target="../media/image32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slide_title"/>
          <p:cNvSpPr/>
          <p:nvPr/>
        </p:nvSpPr>
        <p:spPr>
          <a:xfrm>
            <a:off x="353130" y="4880429"/>
            <a:ext cx="8864094" cy="117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Teaming. ¡Todos juntos hacemos la diferencia!</a:t>
            </a:r>
          </a:p>
          <a:p>
            <a:r>
              <a:rPr lang="es-MX" sz="28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Julio 2015</a:t>
            </a:r>
            <a:endParaRPr lang="es-MX" sz="28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722" y="326569"/>
            <a:ext cx="2863178" cy="431171"/>
          </a:xfrm>
        </p:spPr>
        <p:txBody>
          <a:bodyPr/>
          <a:lstStyle/>
          <a:p>
            <a:r>
              <a:rPr lang="es-MX" dirty="0" smtClean="0"/>
              <a:t>Fundaciones (1/4)</a:t>
            </a:r>
            <a:endParaRPr lang="es-MX" dirty="0"/>
          </a:p>
        </p:txBody>
      </p:sp>
      <p:sp>
        <p:nvSpPr>
          <p:cNvPr id="6" name="CuadroTexto 2"/>
          <p:cNvSpPr txBox="1"/>
          <p:nvPr/>
        </p:nvSpPr>
        <p:spPr>
          <a:xfrm>
            <a:off x="224286" y="4205508"/>
            <a:ext cx="21134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b="1" dirty="0">
                <a:solidFill>
                  <a:srgbClr val="000000"/>
                </a:solidFill>
              </a:rPr>
              <a:t>Donación de órganos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-Transplantes de riñon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-Transplantes de cornea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-Tratamientos de hemodiálisis.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-Fomentar la cultura de donacion de organos en México.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n 5" descr="Poster A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5" y="1354367"/>
            <a:ext cx="2086779" cy="2734573"/>
          </a:xfrm>
          <a:prstGeom prst="roundRect">
            <a:avLst/>
          </a:prstGeom>
        </p:spPr>
      </p:pic>
      <p:pic>
        <p:nvPicPr>
          <p:cNvPr id="5" name="Imagen 6" descr="Poster Ministerios de amor Baja calid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80" y="1354367"/>
            <a:ext cx="2083587" cy="2733853"/>
          </a:xfrm>
          <a:prstGeom prst="roundRect">
            <a:avLst/>
          </a:prstGeom>
        </p:spPr>
      </p:pic>
      <p:sp>
        <p:nvSpPr>
          <p:cNvPr id="7" name="CuadroTexto 3"/>
          <p:cNvSpPr txBox="1"/>
          <p:nvPr/>
        </p:nvSpPr>
        <p:spPr>
          <a:xfrm>
            <a:off x="2337759" y="4205507"/>
            <a:ext cx="23155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400" b="1" dirty="0">
                <a:solidFill>
                  <a:srgbClr val="000000"/>
                </a:solidFill>
              </a:rPr>
              <a:t>Casa hogar </a:t>
            </a:r>
            <a:r>
              <a:rPr lang="es-MX" sz="1200" dirty="0">
                <a:solidFill>
                  <a:srgbClr val="000000"/>
                </a:solidFill>
              </a:rPr>
              <a:t>(aprox. 200 niños)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Rescata  niños que viven en la calle, les otorgan  vivienda, alimento y educación.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-Tienen 7 albergues (2 ciudad de Mexico, 2 Morelos, 2 Monterrey y 1 Guadalajara.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-26 años, han  atendido 6000 niños.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agen 7" descr="poster origen_baja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73" y="1334794"/>
            <a:ext cx="2083586" cy="2780026"/>
          </a:xfrm>
          <a:prstGeom prst="roundRect">
            <a:avLst/>
          </a:prstGeom>
        </p:spPr>
      </p:pic>
      <p:sp>
        <p:nvSpPr>
          <p:cNvPr id="12" name="CuadroTexto 2"/>
          <p:cNvSpPr txBox="1"/>
          <p:nvPr/>
        </p:nvSpPr>
        <p:spPr>
          <a:xfrm>
            <a:off x="4851935" y="4205507"/>
            <a:ext cx="21134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</a:rPr>
              <a:t>Líder de </a:t>
            </a:r>
            <a:r>
              <a:rPr lang="es-MX" sz="1400" b="1" dirty="0">
                <a:solidFill>
                  <a:srgbClr val="000000"/>
                </a:solidFill>
              </a:rPr>
              <a:t>ayuda a la Mujer</a:t>
            </a:r>
            <a:r>
              <a:rPr lang="es-MX" sz="1200" dirty="0">
                <a:solidFill>
                  <a:srgbClr val="000000"/>
                </a:solidFill>
              </a:rPr>
              <a:t>, atención psicológica y legal.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</a:rPr>
              <a:t>Cuatro casas comunitarias que ayudan a más de 26 comunidades.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</a:rPr>
              <a:t>Línea telefónica gratuita que atiende a víctimas de abuso. Reciben más de 2000 llamadas al mes.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Imagen 6" descr="Poster UNETE baja calida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66" y="1385037"/>
            <a:ext cx="2083585" cy="2747036"/>
          </a:xfrm>
          <a:prstGeom prst="roundRect">
            <a:avLst/>
          </a:prstGeom>
        </p:spPr>
      </p:pic>
      <p:sp>
        <p:nvSpPr>
          <p:cNvPr id="15" name="CuadroTexto 3"/>
          <p:cNvSpPr txBox="1"/>
          <p:nvPr/>
        </p:nvSpPr>
        <p:spPr>
          <a:xfrm>
            <a:off x="7152765" y="4205507"/>
            <a:ext cx="24500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</a:rPr>
              <a:t>Mejorar la </a:t>
            </a:r>
            <a:r>
              <a:rPr lang="es-MX" sz="1400" b="1" dirty="0">
                <a:solidFill>
                  <a:srgbClr val="000000"/>
                </a:solidFill>
              </a:rPr>
              <a:t>calidad de educación en México</a:t>
            </a:r>
            <a:r>
              <a:rPr lang="es-MX" sz="1200" dirty="0">
                <a:solidFill>
                  <a:srgbClr val="000000"/>
                </a:solidFill>
              </a:rPr>
              <a:t>. 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</a:rPr>
              <a:t>Introduce la tecnología a  procesos de enseñanza-aprendizaje. 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</a:rPr>
              <a:t>Capacitación presencial y a distancia. (25600 maestros)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-Han equipado a 7444 escuelas con aula de medios.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-Benefician a 2385000 alumnos por ciclo escolar</a:t>
            </a:r>
            <a:endParaRPr lang="es-MX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325000" y="998201"/>
            <a:ext cx="892905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ORIGEN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50776" y="998201"/>
            <a:ext cx="793143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UNETE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23746" y="998201"/>
            <a:ext cx="2229609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MINISTERIOS DE AMOR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91551" y="937593"/>
            <a:ext cx="524014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ALE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204" y="180143"/>
            <a:ext cx="2953899" cy="581857"/>
          </a:xfrm>
        </p:spPr>
        <p:txBody>
          <a:bodyPr/>
          <a:lstStyle/>
          <a:p>
            <a:r>
              <a:rPr lang="es-MX" dirty="0" smtClean="0"/>
              <a:t>Fundaciones (2/4)</a:t>
            </a:r>
            <a:endParaRPr lang="es-MX" dirty="0"/>
          </a:p>
        </p:txBody>
      </p:sp>
      <p:pic>
        <p:nvPicPr>
          <p:cNvPr id="10" name="Imagen 2" descr="Construyendo y creciendo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4" y="1353480"/>
            <a:ext cx="2086779" cy="2744088"/>
          </a:xfrm>
          <a:prstGeom prst="roundRect">
            <a:avLst/>
          </a:prstGeom>
        </p:spPr>
      </p:pic>
      <p:pic>
        <p:nvPicPr>
          <p:cNvPr id="11" name="Imagen 3" descr="MSF_Posters_SP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10" y="1337094"/>
            <a:ext cx="2086779" cy="2751846"/>
          </a:xfrm>
          <a:prstGeom prst="roundRect">
            <a:avLst/>
          </a:prstGeom>
        </p:spPr>
      </p:pic>
      <p:sp>
        <p:nvSpPr>
          <p:cNvPr id="19" name="CuadroTexto 2"/>
          <p:cNvSpPr txBox="1"/>
          <p:nvPr/>
        </p:nvSpPr>
        <p:spPr>
          <a:xfrm>
            <a:off x="224286" y="4205508"/>
            <a:ext cx="2113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400" b="1" dirty="0" smtClean="0">
                <a:solidFill>
                  <a:srgbClr val="000000"/>
                </a:solidFill>
              </a:rPr>
              <a:t>Apoya a los albañiles para terminar sus estudios</a:t>
            </a:r>
            <a:r>
              <a:rPr lang="es-MX" sz="1200" dirty="0" smtClean="0">
                <a:solidFill>
                  <a:srgbClr val="000000"/>
                </a:solidFill>
              </a:rPr>
              <a:t> de forma gratuita habilitando aulas dentro de espacios establecidos por la constructora. </a:t>
            </a:r>
            <a:endParaRPr lang="es-MX" sz="1200" dirty="0" smtClean="0">
              <a:solidFill>
                <a:srgbClr val="000000"/>
              </a:solidFill>
            </a:endParaRP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 smtClean="0">
                <a:solidFill>
                  <a:srgbClr val="000000"/>
                </a:solidFill>
              </a:rPr>
              <a:t>-10 horas de estudio a la semana.</a:t>
            </a:r>
            <a:endParaRPr lang="es-MX" sz="1200" dirty="0" smtClean="0">
              <a:solidFill>
                <a:srgbClr val="000000"/>
              </a:solidFill>
            </a:endParaRPr>
          </a:p>
        </p:txBody>
      </p:sp>
      <p:sp>
        <p:nvSpPr>
          <p:cNvPr id="20" name="CuadroTexto 2"/>
          <p:cNvSpPr txBox="1"/>
          <p:nvPr/>
        </p:nvSpPr>
        <p:spPr>
          <a:xfrm>
            <a:off x="2389526" y="4093254"/>
            <a:ext cx="229972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400" b="1" dirty="0" smtClean="0">
                <a:solidFill>
                  <a:srgbClr val="000000"/>
                </a:solidFill>
              </a:rPr>
              <a:t>Proyectos de atenci</a:t>
            </a:r>
            <a:r>
              <a:rPr lang="es-MX" sz="1400" b="1" dirty="0" smtClean="0">
                <a:solidFill>
                  <a:srgbClr val="000000"/>
                </a:solidFill>
              </a:rPr>
              <a:t>ó</a:t>
            </a:r>
            <a:r>
              <a:rPr lang="es-MX" sz="1400" b="1" dirty="0" smtClean="0">
                <a:solidFill>
                  <a:srgbClr val="000000"/>
                </a:solidFill>
              </a:rPr>
              <a:t>n m</a:t>
            </a:r>
            <a:r>
              <a:rPr lang="es-MX" sz="1400" b="1" dirty="0" smtClean="0">
                <a:solidFill>
                  <a:srgbClr val="000000"/>
                </a:solidFill>
              </a:rPr>
              <a:t>é</a:t>
            </a:r>
            <a:r>
              <a:rPr lang="es-MX" sz="1400" b="1" dirty="0" smtClean="0">
                <a:solidFill>
                  <a:srgbClr val="000000"/>
                </a:solidFill>
              </a:rPr>
              <a:t>dica en el pa</a:t>
            </a:r>
            <a:r>
              <a:rPr lang="es-MX" sz="1400" b="1" dirty="0" smtClean="0">
                <a:solidFill>
                  <a:srgbClr val="000000"/>
                </a:solidFill>
              </a:rPr>
              <a:t>í</a:t>
            </a:r>
            <a:r>
              <a:rPr lang="es-MX" sz="1400" b="1" dirty="0" smtClean="0">
                <a:solidFill>
                  <a:srgbClr val="000000"/>
                </a:solidFill>
              </a:rPr>
              <a:t>s.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400" dirty="0" smtClean="0">
                <a:solidFill>
                  <a:srgbClr val="000000"/>
                </a:solidFill>
              </a:rPr>
              <a:t>Apoyo </a:t>
            </a:r>
            <a:r>
              <a:rPr lang="es-MX" sz="1400" dirty="0" smtClean="0">
                <a:solidFill>
                  <a:srgbClr val="000000"/>
                </a:solidFill>
              </a:rPr>
              <a:t>salas de urgencia en zonas extrema violencia</a:t>
            </a:r>
            <a:endParaRPr lang="es-MX" sz="1200" dirty="0" smtClean="0">
              <a:solidFill>
                <a:srgbClr val="000000"/>
              </a:solidFill>
            </a:endParaRP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</a:rPr>
              <a:t>Asistencia médico-humanitaria a población transmigraste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</a:rPr>
              <a:t>Asistencia a pacientes afectados por la enfermedad de </a:t>
            </a:r>
            <a:r>
              <a:rPr lang="es-MX" sz="1200" dirty="0" err="1" smtClean="0">
                <a:solidFill>
                  <a:srgbClr val="000000"/>
                </a:solidFill>
              </a:rPr>
              <a:t>Chagas</a:t>
            </a:r>
            <a:r>
              <a:rPr lang="es-MX" sz="12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1" name="Imagen 5" descr="Diapositiva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" r="4733" b="-8748"/>
          <a:stretch>
            <a:fillRect/>
          </a:stretch>
        </p:blipFill>
        <p:spPr>
          <a:xfrm>
            <a:off x="4533105" y="1431996"/>
            <a:ext cx="2451415" cy="2579287"/>
          </a:xfrm>
          <a:prstGeom prst="rect">
            <a:avLst/>
          </a:prstGeom>
          <a:ln>
            <a:noFill/>
          </a:ln>
        </p:spPr>
      </p:pic>
      <p:pic>
        <p:nvPicPr>
          <p:cNvPr id="22" name="Imagen 6" descr="Diapositiva0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7" y="1406106"/>
            <a:ext cx="2429458" cy="2605177"/>
          </a:xfrm>
          <a:prstGeom prst="roundRect">
            <a:avLst>
              <a:gd name="adj" fmla="val 12972"/>
            </a:avLst>
          </a:prstGeom>
        </p:spPr>
      </p:pic>
      <p:sp>
        <p:nvSpPr>
          <p:cNvPr id="23" name="CuadroTexto 2"/>
          <p:cNvSpPr txBox="1"/>
          <p:nvPr/>
        </p:nvSpPr>
        <p:spPr>
          <a:xfrm>
            <a:off x="4689252" y="4093253"/>
            <a:ext cx="22952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400" b="1" dirty="0" smtClean="0">
                <a:solidFill>
                  <a:srgbClr val="000000"/>
                </a:solidFill>
                <a:latin typeface="Arial"/>
              </a:rPr>
              <a:t>Creación o mejora de microempresas.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Ha logrado iniciar o mejorar más de 30,000 microempresas, generando alrededor de 86,000 empleos</a:t>
            </a: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Mas del 84% de las empresas que atienden, permaneces abiertas despues de 2 años de operaci</a:t>
            </a: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ón.</a:t>
            </a: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  </a:t>
            </a: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CuadroTexto 3"/>
          <p:cNvSpPr txBox="1"/>
          <p:nvPr/>
        </p:nvSpPr>
        <p:spPr>
          <a:xfrm>
            <a:off x="6766104" y="4020682"/>
            <a:ext cx="2719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Trabaja con</a:t>
            </a:r>
            <a:r>
              <a:rPr lang="es-MX" sz="1400" b="1" dirty="0" smtClean="0">
                <a:solidFill>
                  <a:srgbClr val="000000"/>
                </a:solidFill>
                <a:latin typeface="Arial"/>
              </a:rPr>
              <a:t> comunidades pobreza extrema en zonas rurales.</a:t>
            </a:r>
            <a:endParaRPr lang="es-MX" sz="1200" b="1" dirty="0" smtClean="0">
              <a:solidFill>
                <a:srgbClr val="000000"/>
              </a:solidFill>
              <a:latin typeface="Arial"/>
            </a:endParaRP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Detectan problemáticas, se diseñan, se financian, se ejecutan y se evalúan proyectos que satisfagan dichos problemas, en temas de medio ambiente, nutrición, salud, educación y proyectos productivos. </a:t>
            </a:r>
            <a:endParaRPr lang="es-MX" sz="1200" dirty="0" smtClean="0">
              <a:solidFill>
                <a:srgbClr val="000000"/>
              </a:solidFill>
              <a:latin typeface="Arial"/>
            </a:endParaRPr>
          </a:p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Atiene a 100 localidades ind</a:t>
            </a: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ígenas (S.L.P, Veracruz, Oaxaca, Campeche y Chiapas)</a:t>
            </a: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2354" y="1034795"/>
            <a:ext cx="1993792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FONDO PARA LA PAZ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80561" y="939893"/>
            <a:ext cx="563726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CYC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09094" y="1008905"/>
            <a:ext cx="2528807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MEDICOS SIN FRONTERAS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47301" y="998828"/>
            <a:ext cx="1371903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PRO EMPLEO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844" y="32029"/>
            <a:ext cx="3207917" cy="831600"/>
          </a:xfrm>
        </p:spPr>
        <p:txBody>
          <a:bodyPr/>
          <a:lstStyle/>
          <a:p>
            <a:r>
              <a:rPr lang="es-MX" dirty="0" smtClean="0"/>
              <a:t>Fundaciones (3/</a:t>
            </a:r>
            <a:r>
              <a:rPr lang="es-MX" dirty="0"/>
              <a:t>4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19" name="CuadroTexto 2"/>
          <p:cNvSpPr txBox="1"/>
          <p:nvPr/>
        </p:nvSpPr>
        <p:spPr>
          <a:xfrm>
            <a:off x="108864" y="4096650"/>
            <a:ext cx="23377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400" b="1" dirty="0">
                <a:solidFill>
                  <a:srgbClr val="000000"/>
                </a:solidFill>
              </a:rPr>
              <a:t>Apoya a niños nacidos con labio y paladar hendido.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-En México nacen aprox. 3500 niños con LPH al año.</a:t>
            </a:r>
          </a:p>
          <a:p>
            <a:pPr marL="0" lvl="1">
              <a:buClr>
                <a:srgbClr val="177B57"/>
              </a:buClr>
              <a:buSzPct val="100000"/>
            </a:pPr>
            <a:r>
              <a:rPr lang="es-MX" sz="1200" dirty="0">
                <a:solidFill>
                  <a:srgbClr val="000000"/>
                </a:solidFill>
              </a:rPr>
              <a:t>-Cuentan con el apoyo integral con 7 especialidades: Cirugía Plástica, odontología, cirugía maxilofacial, terapia de lenguaje, terapia psicológica, otorrinolaringología y pediatría.</a:t>
            </a:r>
            <a:endParaRPr lang="es-MX" sz="1400" dirty="0">
              <a:solidFill>
                <a:srgbClr val="000000"/>
              </a:solidFill>
            </a:endParaRPr>
          </a:p>
        </p:txBody>
      </p:sp>
      <p:sp>
        <p:nvSpPr>
          <p:cNvPr id="23" name="CuadroTexto 2"/>
          <p:cNvSpPr txBox="1"/>
          <p:nvPr/>
        </p:nvSpPr>
        <p:spPr>
          <a:xfrm>
            <a:off x="4689252" y="4093253"/>
            <a:ext cx="229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.  </a:t>
            </a: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Imagen 11" descr="V2 CAILPHposter50x70-Bba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0" y="1288142"/>
            <a:ext cx="1837552" cy="2573378"/>
          </a:xfrm>
          <a:prstGeom prst="rect">
            <a:avLst/>
          </a:prstGeom>
        </p:spPr>
      </p:pic>
      <p:pic>
        <p:nvPicPr>
          <p:cNvPr id="13" name="Imagen 12" descr="GRUPESAC res. med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26" y="1268197"/>
            <a:ext cx="2231326" cy="2652208"/>
          </a:xfrm>
          <a:prstGeom prst="rect">
            <a:avLst/>
          </a:prstGeom>
        </p:spPr>
      </p:pic>
      <p:pic>
        <p:nvPicPr>
          <p:cNvPr id="14" name="Imagen 13" descr="onacion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58" y="1288142"/>
            <a:ext cx="2039361" cy="257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DSC06801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01" y="1353773"/>
            <a:ext cx="2119896" cy="250774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CuadroTexto 2"/>
          <p:cNvSpPr txBox="1"/>
          <p:nvPr/>
        </p:nvSpPr>
        <p:spPr>
          <a:xfrm>
            <a:off x="2426913" y="4024078"/>
            <a:ext cx="2518245" cy="2551638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Ofrece soluciones para el campo, la pobreza y el deterioro ambiental.</a:t>
            </a: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Capacitación en eco tecnologías para que el campesino tenga autosuficiencia en agua, alimentos, vivienda y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energia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-Tiene 2 centros de capacitación (Estado de México y Oaxaca)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47506" y="4088742"/>
            <a:ext cx="2223399" cy="233619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Ayuda a las mujeres con cáncer de mama.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-Cirugías de reconstrucción de mama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-Educación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-Banco de prótesis externas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-Diagnostico oportuno y acompañamiento psicológico.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84521" y="4078507"/>
            <a:ext cx="2618268" cy="2551638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Educación y desarrollo a la comunidad.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-Jardín de niños (Desayuno y comidas y escuela para padres)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-Primaria SEDAC (comunidad Ladrillera en Ixtapaluca (Atienden a 488 niños)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-Centro comunitario 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-Taller de maquila textil y panadería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4380" y="863629"/>
            <a:ext cx="833206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CAILPH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96900" y="890941"/>
            <a:ext cx="1321934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GRUPEDSAC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83009" y="989657"/>
            <a:ext cx="803225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SEDAC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80614" y="935228"/>
            <a:ext cx="671979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ALMA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5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426" y="491986"/>
            <a:ext cx="2591016" cy="612600"/>
          </a:xfrm>
        </p:spPr>
        <p:txBody>
          <a:bodyPr/>
          <a:lstStyle/>
          <a:p>
            <a:r>
              <a:rPr lang="es-MX" dirty="0" smtClean="0"/>
              <a:t>Fundaciones (4/</a:t>
            </a:r>
            <a:r>
              <a:rPr lang="es-MX" dirty="0"/>
              <a:t>4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23" name="CuadroTexto 2"/>
          <p:cNvSpPr txBox="1"/>
          <p:nvPr/>
        </p:nvSpPr>
        <p:spPr>
          <a:xfrm>
            <a:off x="4689252" y="4093253"/>
            <a:ext cx="229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/>
              </a:rPr>
              <a:t>.  </a:t>
            </a: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6963" y="1199369"/>
            <a:ext cx="2419578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CASA DE LAS MERCEDES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62062" y="1181390"/>
            <a:ext cx="2582758" cy="397201"/>
          </a:xfrm>
          <a:prstGeom prst="rect">
            <a:avLst/>
          </a:prstGeom>
          <a:noFill/>
        </p:spPr>
        <p:txBody>
          <a:bodyPr wrap="none" tIns="90000" bIns="90000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CHILDREN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INTERNATIONAL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55" y="1612605"/>
            <a:ext cx="2407799" cy="25350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3495" y="4225177"/>
            <a:ext cx="2733046" cy="2120750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s-ES" sz="1400" b="1" dirty="0"/>
              <a:t>I</a:t>
            </a:r>
            <a:r>
              <a:rPr lang="es-ES" sz="1400" b="1" dirty="0" smtClean="0"/>
              <a:t>nstitución </a:t>
            </a:r>
            <a:r>
              <a:rPr lang="es-ES" sz="1400" b="1" dirty="0"/>
              <a:t>de asistencia privada </a:t>
            </a:r>
            <a:r>
              <a:rPr lang="es-ES" sz="1400" b="1" dirty="0" smtClean="0"/>
              <a:t>en </a:t>
            </a:r>
            <a:r>
              <a:rPr lang="es-ES" sz="1400" b="1" dirty="0"/>
              <a:t>el cuidado de niñas y adolescentes vulnerables y en situación de </a:t>
            </a:r>
            <a:r>
              <a:rPr lang="es-ES" sz="1400" b="1" dirty="0" smtClean="0"/>
              <a:t>riesgo.</a:t>
            </a:r>
          </a:p>
          <a:p>
            <a:r>
              <a:rPr lang="es-ES" sz="1400" b="1" dirty="0"/>
              <a:t>-</a:t>
            </a:r>
            <a:r>
              <a:rPr lang="es-ES" sz="1400" b="1" dirty="0" smtClean="0"/>
              <a:t> </a:t>
            </a:r>
            <a:r>
              <a:rPr lang="es-ES" sz="1400" dirty="0"/>
              <a:t>P</a:t>
            </a:r>
            <a:r>
              <a:rPr lang="es-ES" sz="1400" dirty="0" smtClean="0"/>
              <a:t>roporciona </a:t>
            </a:r>
            <a:r>
              <a:rPr lang="es-ES" sz="1400" dirty="0"/>
              <a:t>un hogar con cuidados y valores, desarrollando capacidades y fomentando oportunidades.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53185" y="4188891"/>
            <a:ext cx="2910404" cy="233619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Implementa programas de salud preventiva, fortalecimiento escolar y formación de jóvenes y madres como lideres.</a:t>
            </a:r>
          </a:p>
          <a:p>
            <a:r>
              <a:rPr lang="es-ES" sz="1400" smtClean="0">
                <a:latin typeface="Arial" pitchFamily="34" charset="0"/>
                <a:cs typeface="Arial" pitchFamily="34" charset="0"/>
              </a:rPr>
              <a:t>-Atención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medica y dental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-Apoyo nutricional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-apoyo educativo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-Cuentan con 5 centros comunitarios en Guadalajara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-Apadrinan a 18,000 niños.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01" y="1569582"/>
            <a:ext cx="2426066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87" y="3655503"/>
            <a:ext cx="3437188" cy="1086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179703"/>
            <a:ext cx="9602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4D4D4D"/>
                </a:solidFill>
              </a:rPr>
              <a:t>Proyecto</a:t>
            </a:r>
            <a:r>
              <a:rPr lang="es-MX" sz="3600" b="1" i="1" dirty="0" smtClean="0">
                <a:solidFill>
                  <a:srgbClr val="4D4D4D"/>
                </a:solidFill>
              </a:rPr>
              <a:t> Teaming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2400" dirty="0" smtClean="0">
                <a:solidFill>
                  <a:schemeClr val="bg2"/>
                </a:solidFill>
              </a:rPr>
              <a:t>Una iniciativa del Museo de Memoria y Tolerancia</a:t>
            </a:r>
            <a:endParaRPr lang="es-MX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216" y="304170"/>
            <a:ext cx="3534511" cy="685171"/>
          </a:xfrm>
        </p:spPr>
        <p:txBody>
          <a:bodyPr/>
          <a:lstStyle/>
          <a:p>
            <a:r>
              <a:rPr lang="es-MX" dirty="0" smtClean="0"/>
              <a:t>Contexto en México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2241762"/>
            <a:ext cx="3359887" cy="2755540"/>
          </a:xfrm>
        </p:spPr>
        <p:txBody>
          <a:bodyPr/>
          <a:lstStyle/>
          <a:p>
            <a:pPr marL="180975" lvl="1" indent="-18097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dirty="0" smtClean="0">
                <a:solidFill>
                  <a:srgbClr val="000000"/>
                </a:solidFill>
                <a:latin typeface="Arial"/>
              </a:rPr>
              <a:t>En </a:t>
            </a:r>
            <a:r>
              <a:rPr lang="es-MX" b="1" dirty="0" smtClean="0">
                <a:solidFill>
                  <a:srgbClr val="00B0F0"/>
                </a:solidFill>
                <a:latin typeface="Arial"/>
              </a:rPr>
              <a:t>México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 hay aprox.</a:t>
            </a:r>
            <a:r>
              <a:rPr lang="es-MX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s-MX" b="1" dirty="0" smtClean="0">
                <a:solidFill>
                  <a:srgbClr val="00B0F0"/>
                </a:solidFill>
                <a:latin typeface="Arial"/>
              </a:rPr>
              <a:t>23,000</a:t>
            </a:r>
            <a:r>
              <a:rPr lang="es-MX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asociaciones civiles (</a:t>
            </a:r>
            <a:r>
              <a:rPr lang="es-MX" b="1" dirty="0" err="1" smtClean="0">
                <a:solidFill>
                  <a:srgbClr val="008FC8"/>
                </a:solidFill>
                <a:latin typeface="Arial"/>
              </a:rPr>
              <a:t>E.U.A</a:t>
            </a:r>
            <a:r>
              <a:rPr lang="es-MX" b="1" dirty="0" smtClean="0">
                <a:solidFill>
                  <a:srgbClr val="008FC8"/>
                </a:solidFill>
                <a:latin typeface="Arial"/>
              </a:rPr>
              <a:t>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hay más de </a:t>
            </a:r>
            <a:r>
              <a:rPr lang="es-MX" b="1" dirty="0" smtClean="0">
                <a:solidFill>
                  <a:srgbClr val="008FC8"/>
                </a:solidFill>
                <a:latin typeface="Arial"/>
              </a:rPr>
              <a:t>1,500,000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80975" lvl="1" indent="-18097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b="1" dirty="0" smtClean="0">
                <a:solidFill>
                  <a:srgbClr val="000000"/>
                </a:solidFill>
                <a:latin typeface="Arial"/>
              </a:rPr>
              <a:t>300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 son fundaciones donantes</a:t>
            </a:r>
          </a:p>
          <a:p>
            <a:pPr marL="180975" lvl="1" indent="-18097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dirty="0" smtClean="0">
                <a:solidFill>
                  <a:srgbClr val="000000"/>
                </a:solidFill>
                <a:latin typeface="Arial"/>
              </a:rPr>
              <a:t>Sólo</a:t>
            </a:r>
            <a:r>
              <a:rPr lang="es-MX" b="1" dirty="0" smtClean="0">
                <a:solidFill>
                  <a:srgbClr val="000000"/>
                </a:solidFill>
                <a:latin typeface="Arial"/>
              </a:rPr>
              <a:t> 7,000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son donatarias autorizadas.</a:t>
            </a:r>
          </a:p>
          <a:p>
            <a:pPr marL="180975" lvl="1" indent="-180975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dirty="0" smtClean="0">
                <a:solidFill>
                  <a:srgbClr val="000000"/>
                </a:solidFill>
                <a:latin typeface="Arial"/>
              </a:rPr>
              <a:t>2015 hay </a:t>
            </a:r>
            <a:r>
              <a:rPr lang="es-MX" b="1" dirty="0" smtClean="0">
                <a:solidFill>
                  <a:srgbClr val="000000"/>
                </a:solidFill>
                <a:latin typeface="Arial"/>
              </a:rPr>
              <a:t>1,500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empresas inscritas para convertirse en socialmente responsables.</a:t>
            </a:r>
          </a:p>
        </p:txBody>
      </p:sp>
      <p:grpSp>
        <p:nvGrpSpPr>
          <p:cNvPr id="429" name="Group 428"/>
          <p:cNvGrpSpPr/>
          <p:nvPr/>
        </p:nvGrpSpPr>
        <p:grpSpPr>
          <a:xfrm>
            <a:off x="4159184" y="1892354"/>
            <a:ext cx="5072600" cy="3433165"/>
            <a:chOff x="4159184" y="1892354"/>
            <a:chExt cx="5072600" cy="3433165"/>
          </a:xfrm>
        </p:grpSpPr>
        <p:sp>
          <p:nvSpPr>
            <p:cNvPr id="417" name="Freeform 53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8614585" y="2876014"/>
              <a:ext cx="167159" cy="45006"/>
            </a:xfrm>
            <a:custGeom>
              <a:avLst/>
              <a:gdLst>
                <a:gd name="T0" fmla="*/ 0 w 51"/>
                <a:gd name="T1" fmla="*/ 2084 h 16"/>
                <a:gd name="T2" fmla="*/ 10521 w 51"/>
                <a:gd name="T3" fmla="*/ 0 h 16"/>
                <a:gd name="T4" fmla="*/ 7284 w 51"/>
                <a:gd name="T5" fmla="*/ 0 h 16"/>
                <a:gd name="T6" fmla="*/ 0 w 51"/>
                <a:gd name="T7" fmla="*/ 2084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8" name="Freeform 6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159184" y="1892354"/>
              <a:ext cx="5072600" cy="2520225"/>
            </a:xfrm>
            <a:custGeom>
              <a:avLst/>
              <a:gdLst>
                <a:gd name="T0" fmla="*/ 157956 w 1578"/>
                <a:gd name="T1" fmla="*/ 3171 h 785"/>
                <a:gd name="T2" fmla="*/ 171450 w 1578"/>
                <a:gd name="T3" fmla="*/ 6342 h 785"/>
                <a:gd name="T4" fmla="*/ 175419 w 1578"/>
                <a:gd name="T5" fmla="*/ 22197 h 785"/>
                <a:gd name="T6" fmla="*/ 196056 w 1578"/>
                <a:gd name="T7" fmla="*/ 19026 h 785"/>
                <a:gd name="T8" fmla="*/ 203200 w 1578"/>
                <a:gd name="T9" fmla="*/ 22197 h 785"/>
                <a:gd name="T10" fmla="*/ 220663 w 1578"/>
                <a:gd name="T11" fmla="*/ 25368 h 785"/>
                <a:gd name="T12" fmla="*/ 199231 w 1578"/>
                <a:gd name="T13" fmla="*/ 38051 h 785"/>
                <a:gd name="T14" fmla="*/ 199231 w 1578"/>
                <a:gd name="T15" fmla="*/ 53906 h 785"/>
                <a:gd name="T16" fmla="*/ 207169 w 1578"/>
                <a:gd name="T17" fmla="*/ 53906 h 785"/>
                <a:gd name="T18" fmla="*/ 213519 w 1578"/>
                <a:gd name="T19" fmla="*/ 31710 h 785"/>
                <a:gd name="T20" fmla="*/ 223838 w 1578"/>
                <a:gd name="T21" fmla="*/ 38051 h 785"/>
                <a:gd name="T22" fmla="*/ 227806 w 1578"/>
                <a:gd name="T23" fmla="*/ 47564 h 785"/>
                <a:gd name="T24" fmla="*/ 227806 w 1578"/>
                <a:gd name="T25" fmla="*/ 57077 h 785"/>
                <a:gd name="T26" fmla="*/ 247650 w 1578"/>
                <a:gd name="T27" fmla="*/ 44393 h 785"/>
                <a:gd name="T28" fmla="*/ 268288 w 1578"/>
                <a:gd name="T29" fmla="*/ 34881 h 785"/>
                <a:gd name="T30" fmla="*/ 300038 w 1578"/>
                <a:gd name="T31" fmla="*/ 15855 h 785"/>
                <a:gd name="T32" fmla="*/ 306388 w 1578"/>
                <a:gd name="T33" fmla="*/ 19026 h 785"/>
                <a:gd name="T34" fmla="*/ 313531 w 1578"/>
                <a:gd name="T35" fmla="*/ 34881 h 785"/>
                <a:gd name="T36" fmla="*/ 300038 w 1578"/>
                <a:gd name="T37" fmla="*/ 41222 h 785"/>
                <a:gd name="T38" fmla="*/ 292894 w 1578"/>
                <a:gd name="T39" fmla="*/ 57077 h 785"/>
                <a:gd name="T40" fmla="*/ 296069 w 1578"/>
                <a:gd name="T41" fmla="*/ 57077 h 785"/>
                <a:gd name="T42" fmla="*/ 275431 w 1578"/>
                <a:gd name="T43" fmla="*/ 63419 h 785"/>
                <a:gd name="T44" fmla="*/ 265113 w 1578"/>
                <a:gd name="T45" fmla="*/ 69761 h 785"/>
                <a:gd name="T46" fmla="*/ 265113 w 1578"/>
                <a:gd name="T47" fmla="*/ 79274 h 785"/>
                <a:gd name="T48" fmla="*/ 261938 w 1578"/>
                <a:gd name="T49" fmla="*/ 72932 h 785"/>
                <a:gd name="T50" fmla="*/ 261938 w 1578"/>
                <a:gd name="T51" fmla="*/ 79274 h 785"/>
                <a:gd name="T52" fmla="*/ 261938 w 1578"/>
                <a:gd name="T53" fmla="*/ 101471 h 785"/>
                <a:gd name="T54" fmla="*/ 234156 w 1578"/>
                <a:gd name="T55" fmla="*/ 123667 h 785"/>
                <a:gd name="T56" fmla="*/ 237331 w 1578"/>
                <a:gd name="T57" fmla="*/ 155377 h 785"/>
                <a:gd name="T58" fmla="*/ 227806 w 1578"/>
                <a:gd name="T59" fmla="*/ 133180 h 785"/>
                <a:gd name="T60" fmla="*/ 213519 w 1578"/>
                <a:gd name="T61" fmla="*/ 126838 h 785"/>
                <a:gd name="T62" fmla="*/ 199231 w 1578"/>
                <a:gd name="T63" fmla="*/ 123667 h 785"/>
                <a:gd name="T64" fmla="*/ 192881 w 1578"/>
                <a:gd name="T65" fmla="*/ 126838 h 785"/>
                <a:gd name="T66" fmla="*/ 188913 w 1578"/>
                <a:gd name="T67" fmla="*/ 133180 h 785"/>
                <a:gd name="T68" fmla="*/ 175419 w 1578"/>
                <a:gd name="T69" fmla="*/ 130009 h 785"/>
                <a:gd name="T70" fmla="*/ 161131 w 1578"/>
                <a:gd name="T71" fmla="*/ 130009 h 785"/>
                <a:gd name="T72" fmla="*/ 148431 w 1578"/>
                <a:gd name="T73" fmla="*/ 142693 h 785"/>
                <a:gd name="T74" fmla="*/ 123825 w 1578"/>
                <a:gd name="T75" fmla="*/ 130009 h 785"/>
                <a:gd name="T76" fmla="*/ 114300 w 1578"/>
                <a:gd name="T77" fmla="*/ 133180 h 785"/>
                <a:gd name="T78" fmla="*/ 99219 w 1578"/>
                <a:gd name="T79" fmla="*/ 117325 h 785"/>
                <a:gd name="T80" fmla="*/ 41275 w 1578"/>
                <a:gd name="T81" fmla="*/ 114154 h 785"/>
                <a:gd name="T82" fmla="*/ 34925 w 1578"/>
                <a:gd name="T83" fmla="*/ 104642 h 785"/>
                <a:gd name="T84" fmla="*/ 14288 w 1578"/>
                <a:gd name="T85" fmla="*/ 91958 h 785"/>
                <a:gd name="T86" fmla="*/ 10319 w 1578"/>
                <a:gd name="T87" fmla="*/ 82445 h 785"/>
                <a:gd name="T88" fmla="*/ 7144 w 1578"/>
                <a:gd name="T89" fmla="*/ 79274 h 785"/>
                <a:gd name="T90" fmla="*/ 3969 w 1578"/>
                <a:gd name="T91" fmla="*/ 69761 h 785"/>
                <a:gd name="T92" fmla="*/ 0 w 1578"/>
                <a:gd name="T93" fmla="*/ 47564 h 785"/>
                <a:gd name="T94" fmla="*/ 3969 w 1578"/>
                <a:gd name="T95" fmla="*/ 25368 h 785"/>
                <a:gd name="T96" fmla="*/ 10319 w 1578"/>
                <a:gd name="T97" fmla="*/ 12684 h 785"/>
                <a:gd name="T98" fmla="*/ 10319 w 1578"/>
                <a:gd name="T99" fmla="*/ 6342 h 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8"/>
                <a:gd name="T151" fmla="*/ 0 h 785"/>
                <a:gd name="T152" fmla="*/ 1578 w 1578"/>
                <a:gd name="T153" fmla="*/ 785 h 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8" h="785">
                  <a:moveTo>
                    <a:pt x="52" y="17"/>
                  </a:moveTo>
                  <a:lnTo>
                    <a:pt x="52" y="17"/>
                  </a:lnTo>
                  <a:lnTo>
                    <a:pt x="797" y="17"/>
                  </a:lnTo>
                  <a:lnTo>
                    <a:pt x="814" y="0"/>
                  </a:lnTo>
                  <a:lnTo>
                    <a:pt x="832" y="33"/>
                  </a:lnTo>
                  <a:lnTo>
                    <a:pt x="866" y="33"/>
                  </a:lnTo>
                  <a:lnTo>
                    <a:pt x="903" y="65"/>
                  </a:lnTo>
                  <a:lnTo>
                    <a:pt x="955" y="65"/>
                  </a:lnTo>
                  <a:lnTo>
                    <a:pt x="884" y="113"/>
                  </a:lnTo>
                  <a:lnTo>
                    <a:pt x="920" y="96"/>
                  </a:lnTo>
                  <a:lnTo>
                    <a:pt x="937" y="113"/>
                  </a:lnTo>
                  <a:lnTo>
                    <a:pt x="989" y="96"/>
                  </a:lnTo>
                  <a:lnTo>
                    <a:pt x="989" y="113"/>
                  </a:lnTo>
                  <a:lnTo>
                    <a:pt x="1006" y="96"/>
                  </a:lnTo>
                  <a:lnTo>
                    <a:pt x="1024" y="113"/>
                  </a:lnTo>
                  <a:lnTo>
                    <a:pt x="1076" y="113"/>
                  </a:lnTo>
                  <a:lnTo>
                    <a:pt x="1093" y="113"/>
                  </a:lnTo>
                  <a:lnTo>
                    <a:pt x="1110" y="129"/>
                  </a:lnTo>
                  <a:lnTo>
                    <a:pt x="1110" y="144"/>
                  </a:lnTo>
                  <a:lnTo>
                    <a:pt x="1024" y="144"/>
                  </a:lnTo>
                  <a:lnTo>
                    <a:pt x="1006" y="192"/>
                  </a:lnTo>
                  <a:lnTo>
                    <a:pt x="1024" y="177"/>
                  </a:lnTo>
                  <a:lnTo>
                    <a:pt x="1006" y="240"/>
                  </a:lnTo>
                  <a:lnTo>
                    <a:pt x="1006" y="273"/>
                  </a:lnTo>
                  <a:lnTo>
                    <a:pt x="1006" y="288"/>
                  </a:lnTo>
                  <a:lnTo>
                    <a:pt x="1024" y="288"/>
                  </a:lnTo>
                  <a:lnTo>
                    <a:pt x="1041" y="273"/>
                  </a:lnTo>
                  <a:lnTo>
                    <a:pt x="1041" y="209"/>
                  </a:lnTo>
                  <a:lnTo>
                    <a:pt x="1058" y="177"/>
                  </a:lnTo>
                  <a:lnTo>
                    <a:pt x="1076" y="161"/>
                  </a:lnTo>
                  <a:lnTo>
                    <a:pt x="1076" y="144"/>
                  </a:lnTo>
                  <a:lnTo>
                    <a:pt x="1127" y="161"/>
                  </a:lnTo>
                  <a:lnTo>
                    <a:pt x="1127" y="192"/>
                  </a:lnTo>
                  <a:lnTo>
                    <a:pt x="1110" y="225"/>
                  </a:lnTo>
                  <a:lnTo>
                    <a:pt x="1145" y="209"/>
                  </a:lnTo>
                  <a:lnTo>
                    <a:pt x="1145" y="240"/>
                  </a:lnTo>
                  <a:lnTo>
                    <a:pt x="1162" y="240"/>
                  </a:lnTo>
                  <a:lnTo>
                    <a:pt x="1127" y="288"/>
                  </a:lnTo>
                  <a:lnTo>
                    <a:pt x="1145" y="288"/>
                  </a:lnTo>
                  <a:lnTo>
                    <a:pt x="1179" y="288"/>
                  </a:lnTo>
                  <a:lnTo>
                    <a:pt x="1248" y="240"/>
                  </a:lnTo>
                  <a:lnTo>
                    <a:pt x="1248" y="225"/>
                  </a:lnTo>
                  <a:lnTo>
                    <a:pt x="1317" y="225"/>
                  </a:lnTo>
                  <a:lnTo>
                    <a:pt x="1317" y="192"/>
                  </a:lnTo>
                  <a:lnTo>
                    <a:pt x="1352" y="177"/>
                  </a:lnTo>
                  <a:lnTo>
                    <a:pt x="1438" y="177"/>
                  </a:lnTo>
                  <a:lnTo>
                    <a:pt x="1475" y="161"/>
                  </a:lnTo>
                  <a:lnTo>
                    <a:pt x="1509" y="81"/>
                  </a:lnTo>
                  <a:lnTo>
                    <a:pt x="1527" y="96"/>
                  </a:lnTo>
                  <a:lnTo>
                    <a:pt x="1544" y="81"/>
                  </a:lnTo>
                  <a:lnTo>
                    <a:pt x="1544" y="96"/>
                  </a:lnTo>
                  <a:lnTo>
                    <a:pt x="1561" y="144"/>
                  </a:lnTo>
                  <a:lnTo>
                    <a:pt x="1578" y="161"/>
                  </a:lnTo>
                  <a:lnTo>
                    <a:pt x="1578" y="177"/>
                  </a:lnTo>
                  <a:lnTo>
                    <a:pt x="1561" y="192"/>
                  </a:lnTo>
                  <a:lnTo>
                    <a:pt x="1527" y="192"/>
                  </a:lnTo>
                  <a:lnTo>
                    <a:pt x="1509" y="209"/>
                  </a:lnTo>
                  <a:lnTo>
                    <a:pt x="1492" y="225"/>
                  </a:lnTo>
                  <a:lnTo>
                    <a:pt x="1456" y="257"/>
                  </a:lnTo>
                  <a:lnTo>
                    <a:pt x="1475" y="288"/>
                  </a:lnTo>
                  <a:lnTo>
                    <a:pt x="1492" y="288"/>
                  </a:lnTo>
                  <a:lnTo>
                    <a:pt x="1492" y="273"/>
                  </a:lnTo>
                  <a:lnTo>
                    <a:pt x="1492" y="288"/>
                  </a:lnTo>
                  <a:lnTo>
                    <a:pt x="1456" y="288"/>
                  </a:lnTo>
                  <a:lnTo>
                    <a:pt x="1404" y="305"/>
                  </a:lnTo>
                  <a:lnTo>
                    <a:pt x="1387" y="321"/>
                  </a:lnTo>
                  <a:lnTo>
                    <a:pt x="1369" y="369"/>
                  </a:lnTo>
                  <a:lnTo>
                    <a:pt x="1352" y="369"/>
                  </a:lnTo>
                  <a:lnTo>
                    <a:pt x="1335" y="353"/>
                  </a:lnTo>
                  <a:lnTo>
                    <a:pt x="1352" y="384"/>
                  </a:lnTo>
                  <a:lnTo>
                    <a:pt x="1335" y="432"/>
                  </a:lnTo>
                  <a:lnTo>
                    <a:pt x="1335" y="401"/>
                  </a:lnTo>
                  <a:lnTo>
                    <a:pt x="1317" y="384"/>
                  </a:lnTo>
                  <a:lnTo>
                    <a:pt x="1335" y="353"/>
                  </a:lnTo>
                  <a:lnTo>
                    <a:pt x="1317" y="369"/>
                  </a:lnTo>
                  <a:lnTo>
                    <a:pt x="1317" y="401"/>
                  </a:lnTo>
                  <a:lnTo>
                    <a:pt x="1300" y="401"/>
                  </a:lnTo>
                  <a:lnTo>
                    <a:pt x="1317" y="401"/>
                  </a:lnTo>
                  <a:lnTo>
                    <a:pt x="1317" y="432"/>
                  </a:lnTo>
                  <a:lnTo>
                    <a:pt x="1335" y="480"/>
                  </a:lnTo>
                  <a:lnTo>
                    <a:pt x="1317" y="512"/>
                  </a:lnTo>
                  <a:lnTo>
                    <a:pt x="1248" y="545"/>
                  </a:lnTo>
                  <a:lnTo>
                    <a:pt x="1196" y="593"/>
                  </a:lnTo>
                  <a:lnTo>
                    <a:pt x="1179" y="624"/>
                  </a:lnTo>
                  <a:lnTo>
                    <a:pt x="1214" y="737"/>
                  </a:lnTo>
                  <a:lnTo>
                    <a:pt x="1214" y="785"/>
                  </a:lnTo>
                  <a:lnTo>
                    <a:pt x="1196" y="785"/>
                  </a:lnTo>
                  <a:lnTo>
                    <a:pt x="1179" y="768"/>
                  </a:lnTo>
                  <a:lnTo>
                    <a:pt x="1145" y="737"/>
                  </a:lnTo>
                  <a:lnTo>
                    <a:pt x="1145" y="672"/>
                  </a:lnTo>
                  <a:lnTo>
                    <a:pt x="1110" y="641"/>
                  </a:lnTo>
                  <a:lnTo>
                    <a:pt x="1076" y="656"/>
                  </a:lnTo>
                  <a:lnTo>
                    <a:pt x="1076" y="641"/>
                  </a:lnTo>
                  <a:lnTo>
                    <a:pt x="1041" y="641"/>
                  </a:lnTo>
                  <a:lnTo>
                    <a:pt x="1006" y="641"/>
                  </a:lnTo>
                  <a:lnTo>
                    <a:pt x="1006" y="624"/>
                  </a:lnTo>
                  <a:lnTo>
                    <a:pt x="955" y="641"/>
                  </a:lnTo>
                  <a:lnTo>
                    <a:pt x="937" y="641"/>
                  </a:lnTo>
                  <a:lnTo>
                    <a:pt x="972" y="641"/>
                  </a:lnTo>
                  <a:lnTo>
                    <a:pt x="955" y="656"/>
                  </a:lnTo>
                  <a:lnTo>
                    <a:pt x="972" y="672"/>
                  </a:lnTo>
                  <a:lnTo>
                    <a:pt x="955" y="672"/>
                  </a:lnTo>
                  <a:lnTo>
                    <a:pt x="920" y="672"/>
                  </a:lnTo>
                  <a:lnTo>
                    <a:pt x="903" y="656"/>
                  </a:lnTo>
                  <a:lnTo>
                    <a:pt x="884" y="656"/>
                  </a:lnTo>
                  <a:lnTo>
                    <a:pt x="849" y="656"/>
                  </a:lnTo>
                  <a:lnTo>
                    <a:pt x="814" y="672"/>
                  </a:lnTo>
                  <a:lnTo>
                    <a:pt x="814" y="656"/>
                  </a:lnTo>
                  <a:lnTo>
                    <a:pt x="797" y="656"/>
                  </a:lnTo>
                  <a:lnTo>
                    <a:pt x="814" y="672"/>
                  </a:lnTo>
                  <a:lnTo>
                    <a:pt x="745" y="720"/>
                  </a:lnTo>
                  <a:lnTo>
                    <a:pt x="745" y="768"/>
                  </a:lnTo>
                  <a:lnTo>
                    <a:pt x="693" y="752"/>
                  </a:lnTo>
                  <a:lnTo>
                    <a:pt x="624" y="656"/>
                  </a:lnTo>
                  <a:lnTo>
                    <a:pt x="607" y="656"/>
                  </a:lnTo>
                  <a:lnTo>
                    <a:pt x="590" y="672"/>
                  </a:lnTo>
                  <a:lnTo>
                    <a:pt x="573" y="672"/>
                  </a:lnTo>
                  <a:lnTo>
                    <a:pt x="538" y="656"/>
                  </a:lnTo>
                  <a:lnTo>
                    <a:pt x="538" y="624"/>
                  </a:lnTo>
                  <a:lnTo>
                    <a:pt x="503" y="593"/>
                  </a:lnTo>
                  <a:lnTo>
                    <a:pt x="365" y="608"/>
                  </a:lnTo>
                  <a:lnTo>
                    <a:pt x="260" y="576"/>
                  </a:lnTo>
                  <a:lnTo>
                    <a:pt x="208" y="576"/>
                  </a:lnTo>
                  <a:lnTo>
                    <a:pt x="190" y="545"/>
                  </a:lnTo>
                  <a:lnTo>
                    <a:pt x="173" y="545"/>
                  </a:lnTo>
                  <a:lnTo>
                    <a:pt x="173" y="528"/>
                  </a:lnTo>
                  <a:lnTo>
                    <a:pt x="104" y="512"/>
                  </a:lnTo>
                  <a:lnTo>
                    <a:pt x="104" y="497"/>
                  </a:lnTo>
                  <a:lnTo>
                    <a:pt x="70" y="464"/>
                  </a:lnTo>
                  <a:lnTo>
                    <a:pt x="70" y="432"/>
                  </a:lnTo>
                  <a:lnTo>
                    <a:pt x="52" y="432"/>
                  </a:lnTo>
                  <a:lnTo>
                    <a:pt x="52" y="416"/>
                  </a:lnTo>
                  <a:lnTo>
                    <a:pt x="70" y="416"/>
                  </a:lnTo>
                  <a:lnTo>
                    <a:pt x="70" y="401"/>
                  </a:lnTo>
                  <a:lnTo>
                    <a:pt x="35" y="401"/>
                  </a:lnTo>
                  <a:lnTo>
                    <a:pt x="52" y="401"/>
                  </a:lnTo>
                  <a:lnTo>
                    <a:pt x="18" y="369"/>
                  </a:lnTo>
                  <a:lnTo>
                    <a:pt x="18" y="353"/>
                  </a:lnTo>
                  <a:lnTo>
                    <a:pt x="0" y="336"/>
                  </a:lnTo>
                  <a:lnTo>
                    <a:pt x="18" y="288"/>
                  </a:lnTo>
                  <a:lnTo>
                    <a:pt x="0" y="240"/>
                  </a:lnTo>
                  <a:lnTo>
                    <a:pt x="18" y="129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2" y="65"/>
                  </a:lnTo>
                  <a:lnTo>
                    <a:pt x="35" y="81"/>
                  </a:lnTo>
                  <a:lnTo>
                    <a:pt x="52" y="81"/>
                  </a:lnTo>
                  <a:lnTo>
                    <a:pt x="52" y="33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9" name="Freeform 8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827815" y="3731089"/>
              <a:ext cx="2616666" cy="1594430"/>
            </a:xfrm>
            <a:custGeom>
              <a:avLst/>
              <a:gdLst>
                <a:gd name="T0" fmla="*/ 107156 w 814"/>
                <a:gd name="T1" fmla="*/ 38023 h 497"/>
                <a:gd name="T2" fmla="*/ 103188 w 814"/>
                <a:gd name="T3" fmla="*/ 57035 h 497"/>
                <a:gd name="T4" fmla="*/ 107156 w 814"/>
                <a:gd name="T5" fmla="*/ 63372 h 497"/>
                <a:gd name="T6" fmla="*/ 123825 w 814"/>
                <a:gd name="T7" fmla="*/ 79215 h 497"/>
                <a:gd name="T8" fmla="*/ 141288 w 814"/>
                <a:gd name="T9" fmla="*/ 76047 h 497"/>
                <a:gd name="T10" fmla="*/ 141288 w 814"/>
                <a:gd name="T11" fmla="*/ 72878 h 497"/>
                <a:gd name="T12" fmla="*/ 148431 w 814"/>
                <a:gd name="T13" fmla="*/ 63372 h 497"/>
                <a:gd name="T14" fmla="*/ 161925 w 814"/>
                <a:gd name="T15" fmla="*/ 63372 h 497"/>
                <a:gd name="T16" fmla="*/ 157956 w 814"/>
                <a:gd name="T17" fmla="*/ 79215 h 497"/>
                <a:gd name="T18" fmla="*/ 151606 w 814"/>
                <a:gd name="T19" fmla="*/ 79215 h 497"/>
                <a:gd name="T20" fmla="*/ 138113 w 814"/>
                <a:gd name="T21" fmla="*/ 82384 h 497"/>
                <a:gd name="T22" fmla="*/ 138113 w 814"/>
                <a:gd name="T23" fmla="*/ 88721 h 497"/>
                <a:gd name="T24" fmla="*/ 123825 w 814"/>
                <a:gd name="T25" fmla="*/ 88721 h 497"/>
                <a:gd name="T26" fmla="*/ 113506 w 814"/>
                <a:gd name="T27" fmla="*/ 91890 h 497"/>
                <a:gd name="T28" fmla="*/ 85725 w 814"/>
                <a:gd name="T29" fmla="*/ 82384 h 497"/>
                <a:gd name="T30" fmla="*/ 73025 w 814"/>
                <a:gd name="T31" fmla="*/ 79215 h 497"/>
                <a:gd name="T32" fmla="*/ 62706 w 814"/>
                <a:gd name="T33" fmla="*/ 66541 h 497"/>
                <a:gd name="T34" fmla="*/ 62706 w 814"/>
                <a:gd name="T35" fmla="*/ 57035 h 497"/>
                <a:gd name="T36" fmla="*/ 40481 w 814"/>
                <a:gd name="T37" fmla="*/ 38023 h 497"/>
                <a:gd name="T38" fmla="*/ 34925 w 814"/>
                <a:gd name="T39" fmla="*/ 28518 h 497"/>
                <a:gd name="T40" fmla="*/ 30956 w 814"/>
                <a:gd name="T41" fmla="*/ 25349 h 497"/>
                <a:gd name="T42" fmla="*/ 19844 w 814"/>
                <a:gd name="T43" fmla="*/ 6337 h 497"/>
                <a:gd name="T44" fmla="*/ 10319 w 814"/>
                <a:gd name="T45" fmla="*/ 3169 h 497"/>
                <a:gd name="T46" fmla="*/ 30956 w 814"/>
                <a:gd name="T47" fmla="*/ 34855 h 497"/>
                <a:gd name="T48" fmla="*/ 38100 w 814"/>
                <a:gd name="T49" fmla="*/ 47529 h 497"/>
                <a:gd name="T50" fmla="*/ 38100 w 814"/>
                <a:gd name="T51" fmla="*/ 53866 h 497"/>
                <a:gd name="T52" fmla="*/ 23813 w 814"/>
                <a:gd name="T53" fmla="*/ 44361 h 497"/>
                <a:gd name="T54" fmla="*/ 23813 w 814"/>
                <a:gd name="T55" fmla="*/ 34855 h 497"/>
                <a:gd name="T56" fmla="*/ 10319 w 814"/>
                <a:gd name="T57" fmla="*/ 25349 h 497"/>
                <a:gd name="T58" fmla="*/ 17463 w 814"/>
                <a:gd name="T59" fmla="*/ 22180 h 497"/>
                <a:gd name="T60" fmla="*/ 0 w 814"/>
                <a:gd name="T61" fmla="*/ 0 h 497"/>
                <a:gd name="T62" fmla="*/ 30956 w 814"/>
                <a:gd name="T63" fmla="*/ 6337 h 497"/>
                <a:gd name="T64" fmla="*/ 65881 w 814"/>
                <a:gd name="T65" fmla="*/ 9506 h 497"/>
                <a:gd name="T66" fmla="*/ 73025 w 814"/>
                <a:gd name="T67" fmla="*/ 19012 h 497"/>
                <a:gd name="T68" fmla="*/ 79375 w 814"/>
                <a:gd name="T69" fmla="*/ 15843 h 497"/>
                <a:gd name="T70" fmla="*/ 96044 w 814"/>
                <a:gd name="T71" fmla="*/ 34855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4"/>
                <a:gd name="T109" fmla="*/ 0 h 497"/>
                <a:gd name="T110" fmla="*/ 814 w 814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4" h="497">
                  <a:moveTo>
                    <a:pt x="537" y="192"/>
                  </a:moveTo>
                  <a:lnTo>
                    <a:pt x="537" y="192"/>
                  </a:lnTo>
                  <a:lnTo>
                    <a:pt x="520" y="224"/>
                  </a:lnTo>
                  <a:lnTo>
                    <a:pt x="520" y="288"/>
                  </a:lnTo>
                  <a:lnTo>
                    <a:pt x="537" y="305"/>
                  </a:lnTo>
                  <a:lnTo>
                    <a:pt x="537" y="320"/>
                  </a:lnTo>
                  <a:lnTo>
                    <a:pt x="572" y="384"/>
                  </a:lnTo>
                  <a:lnTo>
                    <a:pt x="624" y="401"/>
                  </a:lnTo>
                  <a:lnTo>
                    <a:pt x="676" y="384"/>
                  </a:lnTo>
                  <a:lnTo>
                    <a:pt x="710" y="384"/>
                  </a:lnTo>
                  <a:lnTo>
                    <a:pt x="693" y="384"/>
                  </a:lnTo>
                  <a:lnTo>
                    <a:pt x="710" y="368"/>
                  </a:lnTo>
                  <a:lnTo>
                    <a:pt x="727" y="320"/>
                  </a:lnTo>
                  <a:lnTo>
                    <a:pt x="745" y="320"/>
                  </a:lnTo>
                  <a:lnTo>
                    <a:pt x="796" y="305"/>
                  </a:lnTo>
                  <a:lnTo>
                    <a:pt x="814" y="320"/>
                  </a:lnTo>
                  <a:lnTo>
                    <a:pt x="796" y="384"/>
                  </a:lnTo>
                  <a:lnTo>
                    <a:pt x="796" y="401"/>
                  </a:lnTo>
                  <a:lnTo>
                    <a:pt x="779" y="384"/>
                  </a:lnTo>
                  <a:lnTo>
                    <a:pt x="762" y="401"/>
                  </a:lnTo>
                  <a:lnTo>
                    <a:pt x="710" y="401"/>
                  </a:lnTo>
                  <a:lnTo>
                    <a:pt x="693" y="416"/>
                  </a:lnTo>
                  <a:lnTo>
                    <a:pt x="727" y="449"/>
                  </a:lnTo>
                  <a:lnTo>
                    <a:pt x="693" y="449"/>
                  </a:lnTo>
                  <a:lnTo>
                    <a:pt x="676" y="497"/>
                  </a:lnTo>
                  <a:lnTo>
                    <a:pt x="624" y="449"/>
                  </a:lnTo>
                  <a:lnTo>
                    <a:pt x="589" y="449"/>
                  </a:lnTo>
                  <a:lnTo>
                    <a:pt x="572" y="464"/>
                  </a:lnTo>
                  <a:lnTo>
                    <a:pt x="520" y="449"/>
                  </a:lnTo>
                  <a:lnTo>
                    <a:pt x="434" y="416"/>
                  </a:lnTo>
                  <a:lnTo>
                    <a:pt x="416" y="401"/>
                  </a:lnTo>
                  <a:lnTo>
                    <a:pt x="365" y="401"/>
                  </a:lnTo>
                  <a:lnTo>
                    <a:pt x="330" y="368"/>
                  </a:lnTo>
                  <a:lnTo>
                    <a:pt x="313" y="336"/>
                  </a:lnTo>
                  <a:lnTo>
                    <a:pt x="330" y="320"/>
                  </a:lnTo>
                  <a:lnTo>
                    <a:pt x="313" y="288"/>
                  </a:lnTo>
                  <a:lnTo>
                    <a:pt x="244" y="209"/>
                  </a:lnTo>
                  <a:lnTo>
                    <a:pt x="207" y="192"/>
                  </a:lnTo>
                  <a:lnTo>
                    <a:pt x="207" y="176"/>
                  </a:lnTo>
                  <a:lnTo>
                    <a:pt x="173" y="144"/>
                  </a:lnTo>
                  <a:lnTo>
                    <a:pt x="173" y="128"/>
                  </a:lnTo>
                  <a:lnTo>
                    <a:pt x="155" y="128"/>
                  </a:lnTo>
                  <a:lnTo>
                    <a:pt x="138" y="96"/>
                  </a:lnTo>
                  <a:lnTo>
                    <a:pt x="103" y="32"/>
                  </a:lnTo>
                  <a:lnTo>
                    <a:pt x="86" y="32"/>
                  </a:lnTo>
                  <a:lnTo>
                    <a:pt x="52" y="17"/>
                  </a:lnTo>
                  <a:lnTo>
                    <a:pt x="69" y="65"/>
                  </a:lnTo>
                  <a:lnTo>
                    <a:pt x="155" y="176"/>
                  </a:lnTo>
                  <a:lnTo>
                    <a:pt x="173" y="240"/>
                  </a:lnTo>
                  <a:lnTo>
                    <a:pt x="190" y="240"/>
                  </a:lnTo>
                  <a:lnTo>
                    <a:pt x="207" y="257"/>
                  </a:lnTo>
                  <a:lnTo>
                    <a:pt x="190" y="272"/>
                  </a:lnTo>
                  <a:lnTo>
                    <a:pt x="173" y="257"/>
                  </a:lnTo>
                  <a:lnTo>
                    <a:pt x="121" y="224"/>
                  </a:lnTo>
                  <a:lnTo>
                    <a:pt x="138" y="209"/>
                  </a:lnTo>
                  <a:lnTo>
                    <a:pt x="121" y="176"/>
                  </a:lnTo>
                  <a:lnTo>
                    <a:pt x="69" y="161"/>
                  </a:lnTo>
                  <a:lnTo>
                    <a:pt x="52" y="128"/>
                  </a:lnTo>
                  <a:lnTo>
                    <a:pt x="69" y="144"/>
                  </a:lnTo>
                  <a:lnTo>
                    <a:pt x="86" y="113"/>
                  </a:lnTo>
                  <a:lnTo>
                    <a:pt x="34" y="8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155" y="32"/>
                  </a:lnTo>
                  <a:lnTo>
                    <a:pt x="295" y="17"/>
                  </a:lnTo>
                  <a:lnTo>
                    <a:pt x="330" y="48"/>
                  </a:lnTo>
                  <a:lnTo>
                    <a:pt x="330" y="80"/>
                  </a:lnTo>
                  <a:lnTo>
                    <a:pt x="365" y="96"/>
                  </a:lnTo>
                  <a:lnTo>
                    <a:pt x="382" y="96"/>
                  </a:lnTo>
                  <a:lnTo>
                    <a:pt x="399" y="80"/>
                  </a:lnTo>
                  <a:lnTo>
                    <a:pt x="416" y="80"/>
                  </a:lnTo>
                  <a:lnTo>
                    <a:pt x="485" y="176"/>
                  </a:lnTo>
                  <a:lnTo>
                    <a:pt x="537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20" name="Rectangle 117"/>
          <p:cNvSpPr>
            <a:spLocks noChangeArrowheads="1"/>
          </p:cNvSpPr>
          <p:nvPr/>
        </p:nvSpPr>
        <p:spPr bwMode="gray">
          <a:xfrm>
            <a:off x="4554023" y="2734111"/>
            <a:ext cx="419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EUA</a:t>
            </a:r>
            <a:endParaRPr lang="es-MX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1" name="Rectangle 118"/>
          <p:cNvSpPr>
            <a:spLocks noChangeArrowheads="1"/>
          </p:cNvSpPr>
          <p:nvPr/>
        </p:nvSpPr>
        <p:spPr bwMode="gray">
          <a:xfrm>
            <a:off x="5667320" y="5145469"/>
            <a:ext cx="6492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México</a:t>
            </a:r>
            <a:endParaRPr lang="es-MX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2" name="Oval 21"/>
          <p:cNvSpPr>
            <a:spLocks noChangeArrowheads="1"/>
          </p:cNvSpPr>
          <p:nvPr/>
        </p:nvSpPr>
        <p:spPr bwMode="auto">
          <a:xfrm>
            <a:off x="6149372" y="4683473"/>
            <a:ext cx="167165" cy="164069"/>
          </a:xfrm>
          <a:prstGeom prst="ellipse">
            <a:avLst/>
          </a:prstGeom>
          <a:solidFill>
            <a:srgbClr val="00B0F0"/>
          </a:solidFill>
          <a:ln w="9525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Oval 22"/>
          <p:cNvSpPr>
            <a:spLocks noChangeArrowheads="1"/>
          </p:cNvSpPr>
          <p:nvPr/>
        </p:nvSpPr>
        <p:spPr bwMode="auto">
          <a:xfrm>
            <a:off x="5149472" y="2137156"/>
            <a:ext cx="1501379" cy="1501379"/>
          </a:xfrm>
          <a:prstGeom prst="ellipse">
            <a:avLst/>
          </a:prstGeom>
          <a:solidFill>
            <a:srgbClr val="00B0F0"/>
          </a:solidFill>
          <a:ln w="9525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37159" tIns="68579" rIns="137159" bIns="6857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00" b="1" dirty="0" smtClean="0"/>
              <a:t>1.5M</a:t>
            </a:r>
            <a:endParaRPr lang="en-US" sz="2100" b="1" dirty="0"/>
          </a:p>
        </p:txBody>
      </p:sp>
      <p:sp>
        <p:nvSpPr>
          <p:cNvPr id="424" name="TextBox 423"/>
          <p:cNvSpPr txBox="1"/>
          <p:nvPr/>
        </p:nvSpPr>
        <p:spPr>
          <a:xfrm>
            <a:off x="5869867" y="4226918"/>
            <a:ext cx="663321" cy="526550"/>
          </a:xfrm>
          <a:prstGeom prst="rect">
            <a:avLst/>
          </a:prstGeom>
          <a:noFill/>
        </p:spPr>
        <p:txBody>
          <a:bodyPr wrap="none" lIns="137159" tIns="134999" rIns="137159" bIns="134999" rtlCol="0">
            <a:spAutoFit/>
          </a:bodyPr>
          <a:lstStyle/>
          <a:p>
            <a:pPr algn="ctr"/>
            <a:r>
              <a:rPr lang="en-US" sz="1650" b="1" dirty="0" smtClean="0">
                <a:latin typeface="Arial" pitchFamily="34" charset="0"/>
                <a:cs typeface="Arial" pitchFamily="34" charset="0"/>
              </a:rPr>
              <a:t>23K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Object 27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835" y="825475"/>
            <a:ext cx="3534451" cy="589668"/>
          </a:xfrm>
        </p:spPr>
        <p:txBody>
          <a:bodyPr/>
          <a:lstStyle/>
          <a:p>
            <a:r>
              <a:rPr lang="es-MX" i="1" dirty="0" smtClean="0"/>
              <a:t>Teaming </a:t>
            </a:r>
            <a:r>
              <a:rPr lang="es-MX" dirty="0" smtClean="0"/>
              <a:t>Internacional</a:t>
            </a:r>
            <a:endParaRPr lang="es-MX" dirty="0"/>
          </a:p>
        </p:txBody>
      </p:sp>
      <p:grpSp>
        <p:nvGrpSpPr>
          <p:cNvPr id="247" name="Group 246"/>
          <p:cNvGrpSpPr/>
          <p:nvPr/>
        </p:nvGrpSpPr>
        <p:grpSpPr>
          <a:xfrm>
            <a:off x="3974251" y="1801191"/>
            <a:ext cx="5573047" cy="3500468"/>
            <a:chOff x="5705546" y="4653136"/>
            <a:chExt cx="2682877" cy="1512167"/>
          </a:xfrm>
        </p:grpSpPr>
        <p:pic>
          <p:nvPicPr>
            <p:cNvPr id="248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546" y="4653136"/>
              <a:ext cx="2682877" cy="151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9" name="4 Grupo"/>
            <p:cNvGrpSpPr/>
            <p:nvPr/>
          </p:nvGrpSpPr>
          <p:grpSpPr>
            <a:xfrm>
              <a:off x="7164288" y="5373216"/>
              <a:ext cx="314898" cy="472998"/>
              <a:chOff x="6724650" y="3036277"/>
              <a:chExt cx="1071196" cy="1816490"/>
            </a:xfrm>
          </p:grpSpPr>
          <p:sp>
            <p:nvSpPr>
              <p:cNvPr id="270" name="5 Triángulo isósceles"/>
              <p:cNvSpPr/>
              <p:nvPr/>
            </p:nvSpPr>
            <p:spPr>
              <a:xfrm rot="10530856">
                <a:off x="6894353" y="3650419"/>
                <a:ext cx="855784" cy="1202348"/>
              </a:xfrm>
              <a:prstGeom prst="triangle">
                <a:avLst>
                  <a:gd name="adj" fmla="val 5137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1" name="6 Elipse"/>
              <p:cNvSpPr/>
              <p:nvPr/>
            </p:nvSpPr>
            <p:spPr>
              <a:xfrm>
                <a:off x="6724650" y="3036277"/>
                <a:ext cx="1071196" cy="10550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2" name="7 Elipse"/>
              <p:cNvSpPr/>
              <p:nvPr/>
            </p:nvSpPr>
            <p:spPr>
              <a:xfrm>
                <a:off x="6818970" y="3141784"/>
                <a:ext cx="883092" cy="86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273" name="8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1978" y="3333809"/>
                <a:ext cx="516540" cy="569975"/>
              </a:xfrm>
              <a:prstGeom prst="rect">
                <a:avLst/>
              </a:prstGeom>
            </p:spPr>
          </p:pic>
        </p:grpSp>
        <p:grpSp>
          <p:nvGrpSpPr>
            <p:cNvPr id="250" name="14 Grupo"/>
            <p:cNvGrpSpPr/>
            <p:nvPr/>
          </p:nvGrpSpPr>
          <p:grpSpPr>
            <a:xfrm>
              <a:off x="6057302" y="4941168"/>
              <a:ext cx="314898" cy="472998"/>
              <a:chOff x="6724650" y="3036277"/>
              <a:chExt cx="1071196" cy="1816490"/>
            </a:xfrm>
          </p:grpSpPr>
          <p:sp>
            <p:nvSpPr>
              <p:cNvPr id="266" name="15 Triángulo isósceles"/>
              <p:cNvSpPr/>
              <p:nvPr/>
            </p:nvSpPr>
            <p:spPr>
              <a:xfrm rot="10530856">
                <a:off x="6894353" y="3650419"/>
                <a:ext cx="855784" cy="1202348"/>
              </a:xfrm>
              <a:prstGeom prst="triangle">
                <a:avLst>
                  <a:gd name="adj" fmla="val 5137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7" name="16 Elipse"/>
              <p:cNvSpPr/>
              <p:nvPr/>
            </p:nvSpPr>
            <p:spPr>
              <a:xfrm>
                <a:off x="6724650" y="3036277"/>
                <a:ext cx="1071196" cy="10550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8" name="17 Elipse"/>
              <p:cNvSpPr/>
              <p:nvPr/>
            </p:nvSpPr>
            <p:spPr>
              <a:xfrm>
                <a:off x="6818970" y="3141784"/>
                <a:ext cx="883092" cy="86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269" name="18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1978" y="3333809"/>
                <a:ext cx="516540" cy="569975"/>
              </a:xfrm>
              <a:prstGeom prst="rect">
                <a:avLst/>
              </a:prstGeom>
            </p:spPr>
          </p:pic>
        </p:grpSp>
        <p:grpSp>
          <p:nvGrpSpPr>
            <p:cNvPr id="251" name="19 Grupo"/>
            <p:cNvGrpSpPr/>
            <p:nvPr/>
          </p:nvGrpSpPr>
          <p:grpSpPr>
            <a:xfrm>
              <a:off x="6273326" y="5332266"/>
              <a:ext cx="314898" cy="472998"/>
              <a:chOff x="6724650" y="3036277"/>
              <a:chExt cx="1071196" cy="1816490"/>
            </a:xfrm>
          </p:grpSpPr>
          <p:sp>
            <p:nvSpPr>
              <p:cNvPr id="262" name="20 Triángulo isósceles"/>
              <p:cNvSpPr/>
              <p:nvPr/>
            </p:nvSpPr>
            <p:spPr>
              <a:xfrm rot="10530856">
                <a:off x="6894353" y="3650419"/>
                <a:ext cx="855784" cy="1202348"/>
              </a:xfrm>
              <a:prstGeom prst="triangle">
                <a:avLst>
                  <a:gd name="adj" fmla="val 5137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3" name="21 Elipse"/>
              <p:cNvSpPr/>
              <p:nvPr/>
            </p:nvSpPr>
            <p:spPr>
              <a:xfrm>
                <a:off x="6724650" y="3036277"/>
                <a:ext cx="1071196" cy="10550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4" name="22 Elipse"/>
              <p:cNvSpPr/>
              <p:nvPr/>
            </p:nvSpPr>
            <p:spPr>
              <a:xfrm>
                <a:off x="6818970" y="3141784"/>
                <a:ext cx="883092" cy="86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265" name="23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1978" y="3333809"/>
                <a:ext cx="516540" cy="569975"/>
              </a:xfrm>
              <a:prstGeom prst="rect">
                <a:avLst/>
              </a:prstGeom>
            </p:spPr>
          </p:pic>
        </p:grpSp>
        <p:grpSp>
          <p:nvGrpSpPr>
            <p:cNvPr id="252" name="24 Grupo"/>
            <p:cNvGrpSpPr/>
            <p:nvPr/>
          </p:nvGrpSpPr>
          <p:grpSpPr>
            <a:xfrm>
              <a:off x="7020272" y="4756202"/>
              <a:ext cx="314898" cy="472998"/>
              <a:chOff x="6724650" y="3036277"/>
              <a:chExt cx="1071196" cy="1816490"/>
            </a:xfrm>
          </p:grpSpPr>
          <p:sp>
            <p:nvSpPr>
              <p:cNvPr id="258" name="25 Triángulo isósceles"/>
              <p:cNvSpPr/>
              <p:nvPr/>
            </p:nvSpPr>
            <p:spPr>
              <a:xfrm rot="10530856">
                <a:off x="6894353" y="3650419"/>
                <a:ext cx="855784" cy="1202348"/>
              </a:xfrm>
              <a:prstGeom prst="triangle">
                <a:avLst>
                  <a:gd name="adj" fmla="val 5137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9" name="26 Elipse"/>
              <p:cNvSpPr/>
              <p:nvPr/>
            </p:nvSpPr>
            <p:spPr>
              <a:xfrm>
                <a:off x="6724650" y="3036277"/>
                <a:ext cx="1071196" cy="10550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0" name="27 Elipse"/>
              <p:cNvSpPr/>
              <p:nvPr/>
            </p:nvSpPr>
            <p:spPr>
              <a:xfrm>
                <a:off x="6818970" y="3141784"/>
                <a:ext cx="883092" cy="86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261" name="28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1978" y="3333809"/>
                <a:ext cx="516540" cy="569975"/>
              </a:xfrm>
              <a:prstGeom prst="rect">
                <a:avLst/>
              </a:prstGeom>
            </p:spPr>
          </p:pic>
        </p:grpSp>
        <p:grpSp>
          <p:nvGrpSpPr>
            <p:cNvPr id="253" name="24 Grupo"/>
            <p:cNvGrpSpPr/>
            <p:nvPr/>
          </p:nvGrpSpPr>
          <p:grpSpPr>
            <a:xfrm>
              <a:off x="7236296" y="4869160"/>
              <a:ext cx="314898" cy="472998"/>
              <a:chOff x="6724650" y="3036277"/>
              <a:chExt cx="1071196" cy="1816490"/>
            </a:xfrm>
          </p:grpSpPr>
          <p:sp>
            <p:nvSpPr>
              <p:cNvPr id="254" name="25 Triángulo isósceles"/>
              <p:cNvSpPr/>
              <p:nvPr/>
            </p:nvSpPr>
            <p:spPr>
              <a:xfrm rot="10530856">
                <a:off x="6894353" y="3650419"/>
                <a:ext cx="855784" cy="1202348"/>
              </a:xfrm>
              <a:prstGeom prst="triangle">
                <a:avLst>
                  <a:gd name="adj" fmla="val 5137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5" name="26 Elipse"/>
              <p:cNvSpPr/>
              <p:nvPr/>
            </p:nvSpPr>
            <p:spPr>
              <a:xfrm>
                <a:off x="6724650" y="3036277"/>
                <a:ext cx="1071196" cy="10550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6" name="27 Elipse"/>
              <p:cNvSpPr/>
              <p:nvPr/>
            </p:nvSpPr>
            <p:spPr>
              <a:xfrm>
                <a:off x="6818970" y="3141784"/>
                <a:ext cx="883092" cy="86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257" name="28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1978" y="3333809"/>
                <a:ext cx="516540" cy="569975"/>
              </a:xfrm>
              <a:prstGeom prst="rect">
                <a:avLst/>
              </a:prstGeom>
            </p:spPr>
          </p:pic>
        </p:grp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008" y="2009068"/>
            <a:ext cx="4252823" cy="3031373"/>
          </a:xfrm>
        </p:spPr>
        <p:txBody>
          <a:bodyPr/>
          <a:lstStyle/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b="1" i="1" dirty="0" err="1" smtClean="0">
                <a:solidFill>
                  <a:srgbClr val="000000"/>
                </a:solidFill>
                <a:latin typeface="Arial"/>
              </a:rPr>
              <a:t>Teaming</a:t>
            </a:r>
            <a:r>
              <a:rPr lang="es-MX" b="1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es una iniciativa que </a:t>
            </a:r>
            <a:r>
              <a:rPr lang="es-MX" dirty="0" err="1" smtClean="0">
                <a:solidFill>
                  <a:srgbClr val="000000"/>
                </a:solidFill>
                <a:latin typeface="Arial"/>
              </a:rPr>
              <a:t>Jil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 Van </a:t>
            </a:r>
            <a:r>
              <a:rPr lang="es-MX" dirty="0" err="1" smtClean="0">
                <a:solidFill>
                  <a:srgbClr val="000000"/>
                </a:solidFill>
                <a:latin typeface="Arial"/>
              </a:rPr>
              <a:t>Eyle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 pone en marcha en el año 1998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dirty="0" smtClean="0">
                <a:solidFill>
                  <a:srgbClr val="000000"/>
                </a:solidFill>
                <a:latin typeface="Arial"/>
              </a:rPr>
              <a:t>En la actualidad, 1000 empresas de 40 países hacen </a:t>
            </a:r>
            <a:r>
              <a:rPr lang="es-MX" b="1" i="1" dirty="0" err="1" smtClean="0">
                <a:solidFill>
                  <a:srgbClr val="000000"/>
                </a:solidFill>
                <a:latin typeface="Arial"/>
              </a:rPr>
              <a:t>Teaming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dirty="0" smtClean="0">
                <a:solidFill>
                  <a:srgbClr val="000000"/>
                </a:solidFill>
                <a:latin typeface="Arial"/>
              </a:rPr>
              <a:t>Cada mes se recaudan 200,000 euros que son destinados a diferentes causas solidarias.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dirty="0" smtClean="0">
                <a:solidFill>
                  <a:srgbClr val="000000"/>
                </a:solidFill>
                <a:latin typeface="Arial"/>
              </a:rPr>
              <a:t>Tiene mayor presencia en España, Argentina, México, Chile, Japón y Holanda.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b="1" i="1" dirty="0" smtClean="0">
                <a:solidFill>
                  <a:srgbClr val="000000"/>
                </a:solidFill>
                <a:latin typeface="Arial"/>
              </a:rPr>
              <a:t>Teaming </a:t>
            </a:r>
            <a:r>
              <a:rPr lang="es-MX" dirty="0" smtClean="0">
                <a:solidFill>
                  <a:srgbClr val="000000"/>
                </a:solidFill>
                <a:latin typeface="Arial"/>
              </a:rPr>
              <a:t>online.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724" y="440667"/>
            <a:ext cx="4205845" cy="415800"/>
          </a:xfrm>
        </p:spPr>
        <p:txBody>
          <a:bodyPr/>
          <a:lstStyle/>
          <a:p>
            <a:r>
              <a:rPr lang="es-MX" dirty="0" smtClean="0"/>
              <a:t>¿Qué es </a:t>
            </a:r>
            <a:r>
              <a:rPr lang="es-MX" i="1" dirty="0" smtClean="0"/>
              <a:t>Teaming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381164"/>
            <a:ext cx="5943601" cy="4617720"/>
          </a:xfrm>
        </p:spPr>
        <p:txBody>
          <a:bodyPr/>
          <a:lstStyle/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Es una </a:t>
            </a: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iniciativa solidaria para recaudar fondos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 a través de micro donaciones voluntarias de los colaboradores de las empresas. 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endParaRPr lang="es-MX" sz="1800" b="1" dirty="0" smtClean="0">
              <a:solidFill>
                <a:srgbClr val="000000"/>
              </a:solidFill>
              <a:latin typeface="Arial"/>
            </a:endParaRP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Es obtener una cantidad de dinero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 que en forma </a:t>
            </a: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individual 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es poco significativa</a:t>
            </a: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 pero que unida se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transforme en una valiosa ayuda permanente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endParaRPr lang="es-MX" sz="1800" dirty="0" smtClean="0">
              <a:solidFill>
                <a:srgbClr val="000000"/>
              </a:solidFill>
              <a:latin typeface="Arial"/>
            </a:endParaRP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Es una forma de enseñar a todos los empleados la </a:t>
            </a: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importancia de ayudar y de ser socialmente responsables 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sin importar nuestro nivel socioeconómico.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endParaRPr lang="es-MX" sz="1800" dirty="0" smtClean="0">
              <a:solidFill>
                <a:srgbClr val="000000"/>
              </a:solidFill>
              <a:latin typeface="Arial"/>
            </a:endParaRP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Es una </a:t>
            </a: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forma de fortalecer a las asociaciones civiles 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ya existentes y </a:t>
            </a:r>
            <a:r>
              <a:rPr lang="es-MX" sz="1800" b="1" dirty="0" smtClean="0">
                <a:solidFill>
                  <a:srgbClr val="000000"/>
                </a:solidFill>
                <a:latin typeface="Arial"/>
              </a:rPr>
              <a:t>transformar la sociedad</a:t>
            </a: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 hacia un México mejor.</a:t>
            </a:r>
          </a:p>
          <a:p>
            <a:pPr algn="just"/>
            <a:endParaRPr lang="es-MX" sz="1800" dirty="0" smtClean="0"/>
          </a:p>
          <a:p>
            <a:endParaRPr lang="es-MX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99012" y="941904"/>
            <a:ext cx="1714714" cy="5184576"/>
            <a:chOff x="6899012" y="941904"/>
            <a:chExt cx="1714714" cy="5184576"/>
          </a:xfrm>
        </p:grpSpPr>
        <p:grpSp>
          <p:nvGrpSpPr>
            <p:cNvPr id="4" name="11 Grupo"/>
            <p:cNvGrpSpPr/>
            <p:nvPr/>
          </p:nvGrpSpPr>
          <p:grpSpPr>
            <a:xfrm>
              <a:off x="7043028" y="941904"/>
              <a:ext cx="1512358" cy="1587270"/>
              <a:chOff x="470562" y="927466"/>
              <a:chExt cx="1581348" cy="156852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 rot="21394620">
                <a:off x="470562" y="1247317"/>
                <a:ext cx="1581348" cy="12486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pic>
            <p:nvPicPr>
              <p:cNvPr id="6" name="Picture 2" descr="C:\Users\Administrator\Desktop\Pushpin Dev\Assets\pushpinLef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435684">
                <a:off x="702311" y="927466"/>
                <a:ext cx="567831" cy="56783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14 Grupo"/>
            <p:cNvGrpSpPr/>
            <p:nvPr/>
          </p:nvGrpSpPr>
          <p:grpSpPr>
            <a:xfrm>
              <a:off x="6899012" y="2166040"/>
              <a:ext cx="1714714" cy="1412788"/>
              <a:chOff x="246072" y="2007583"/>
              <a:chExt cx="1864178" cy="1538061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 rot="971144">
                <a:off x="246072" y="2449069"/>
                <a:ext cx="1864178" cy="109657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pic>
            <p:nvPicPr>
              <p:cNvPr id="9" name="Picture 2" descr="C:\Users\Administrator\Desktop\Pushpin Dev\Assets\pushpinLef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435684">
                <a:off x="1062352" y="2007583"/>
                <a:ext cx="567831" cy="567830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17 Grupo"/>
            <p:cNvGrpSpPr/>
            <p:nvPr/>
          </p:nvGrpSpPr>
          <p:grpSpPr>
            <a:xfrm>
              <a:off x="7115036" y="3192897"/>
              <a:ext cx="1481306" cy="1565431"/>
              <a:chOff x="426397" y="3159713"/>
              <a:chExt cx="1666470" cy="1709447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426397" y="3573016"/>
                <a:ext cx="1666470" cy="129614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pic>
            <p:nvPicPr>
              <p:cNvPr id="12" name="Picture 2" descr="C:\Users\Administrator\Desktop\Pushpin Dev\Assets\pushpinLef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435684">
                <a:off x="846328" y="3159713"/>
                <a:ext cx="567831" cy="56783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20 Grupo"/>
            <p:cNvGrpSpPr/>
            <p:nvPr/>
          </p:nvGrpSpPr>
          <p:grpSpPr>
            <a:xfrm>
              <a:off x="7331060" y="4747817"/>
              <a:ext cx="1280900" cy="1378663"/>
              <a:chOff x="311479" y="4714633"/>
              <a:chExt cx="1797005" cy="1816889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 rot="476406">
                <a:off x="311479" y="5088459"/>
                <a:ext cx="1797005" cy="14430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pic>
            <p:nvPicPr>
              <p:cNvPr id="15" name="Picture 2" descr="C:\Users\Administrator\Desktop\Pushpin Dev\Assets\pushpinLef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435684">
                <a:off x="990344" y="4714633"/>
                <a:ext cx="567831" cy="56783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489" y="162000"/>
            <a:ext cx="5276349" cy="831600"/>
          </a:xfrm>
        </p:spPr>
        <p:txBody>
          <a:bodyPr/>
          <a:lstStyle/>
          <a:p>
            <a:r>
              <a:rPr lang="es-MX" dirty="0" smtClean="0"/>
              <a:t>¿Cómo funciona</a:t>
            </a:r>
            <a:r>
              <a:rPr lang="es-MX" i="1" dirty="0" smtClean="0"/>
              <a:t> Teaming</a:t>
            </a:r>
            <a:r>
              <a:rPr lang="es-MX" dirty="0" smtClean="0"/>
              <a:t> México?</a:t>
            </a:r>
            <a:endParaRPr lang="es-MX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7398" y="1835451"/>
            <a:ext cx="2448272" cy="1368152"/>
            <a:chOff x="759324" y="1412777"/>
            <a:chExt cx="2448272" cy="1368152"/>
          </a:xfrm>
        </p:grpSpPr>
        <p:sp>
          <p:nvSpPr>
            <p:cNvPr id="5" name="19 Rectángulo"/>
            <p:cNvSpPr/>
            <p:nvPr/>
          </p:nvSpPr>
          <p:spPr>
            <a:xfrm>
              <a:off x="759324" y="1412777"/>
              <a:ext cx="2448272" cy="1368152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5963"/>
              <a:r>
                <a:rPr lang="es-MX" sz="1200" b="1" dirty="0" smtClean="0">
                  <a:solidFill>
                    <a:schemeClr val="tx1"/>
                  </a:solidFill>
                </a:rPr>
                <a:t>Presentaremos</a:t>
              </a:r>
              <a:r>
                <a:rPr lang="es-MX" sz="2400" b="1" dirty="0" smtClean="0">
                  <a:solidFill>
                    <a:schemeClr val="tx1"/>
                  </a:solidFill>
                </a:rPr>
                <a:t> </a:t>
              </a:r>
              <a:r>
                <a:rPr lang="es-MX" sz="2400" b="1" dirty="0">
                  <a:solidFill>
                    <a:schemeClr val="tx1"/>
                  </a:solidFill>
                </a:rPr>
                <a:t>10 </a:t>
              </a:r>
              <a:r>
                <a:rPr lang="es-MX" sz="1200" b="1" dirty="0">
                  <a:solidFill>
                    <a:schemeClr val="tx1"/>
                  </a:solidFill>
                </a:rPr>
                <a:t>asociaciones civiles </a:t>
              </a:r>
              <a:endParaRPr lang="es-MX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4" descr="http://www.yextho.mx/blog/wp-content/uploads/2012/08/Como-presentar-tu-producto-en-forma-exitosa-300x28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786" y="1700808"/>
              <a:ext cx="698740" cy="804541"/>
            </a:xfrm>
            <a:prstGeom prst="round2DiagRect">
              <a:avLst>
                <a:gd name="adj1" fmla="val 16667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558324" y="1811449"/>
            <a:ext cx="2827692" cy="1368151"/>
            <a:chOff x="4050677" y="1388775"/>
            <a:chExt cx="2448272" cy="1368151"/>
          </a:xfrm>
        </p:grpSpPr>
        <p:sp>
          <p:nvSpPr>
            <p:cNvPr id="6" name="22 Rectángulo"/>
            <p:cNvSpPr/>
            <p:nvPr/>
          </p:nvSpPr>
          <p:spPr>
            <a:xfrm>
              <a:off x="4050677" y="1388775"/>
              <a:ext cx="2448272" cy="1368151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5963"/>
              <a:r>
                <a:rPr lang="es-MX" sz="1200" dirty="0">
                  <a:solidFill>
                    <a:schemeClr val="tx1"/>
                  </a:solidFill>
                </a:rPr>
                <a:t>La gerencia y los lideres seleccionados por la empresa </a:t>
              </a:r>
              <a:r>
                <a:rPr lang="es-MX" sz="1200" b="1" dirty="0">
                  <a:solidFill>
                    <a:schemeClr val="tx1"/>
                  </a:solidFill>
                </a:rPr>
                <a:t>votarán por </a:t>
              </a:r>
              <a:r>
                <a:rPr lang="es-MX" sz="1200" b="1" dirty="0" smtClean="0">
                  <a:solidFill>
                    <a:schemeClr val="tx1"/>
                  </a:solidFill>
                </a:rPr>
                <a:t>1 o </a:t>
              </a:r>
              <a:r>
                <a:rPr lang="es-MX" sz="1200" b="1" smtClean="0">
                  <a:solidFill>
                    <a:schemeClr val="tx1"/>
                  </a:solidFill>
                </a:rPr>
                <a:t>2  asociaciónes</a:t>
              </a:r>
              <a:endParaRPr lang="es-MX" sz="1200" dirty="0">
                <a:solidFill>
                  <a:schemeClr val="tx1"/>
                </a:solidFill>
              </a:endParaRPr>
            </a:p>
            <a:p>
              <a:pPr marL="715963"/>
              <a:endParaRPr lang="es-MX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308" y="1719167"/>
              <a:ext cx="655407" cy="689019"/>
            </a:xfrm>
            <a:prstGeom prst="round2DiagRect">
              <a:avLst>
                <a:gd name="adj1" fmla="val 16667"/>
                <a:gd name="adj2" fmla="val 0"/>
              </a:avLst>
            </a:prstGeom>
            <a:ln w="952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6838118" y="1772708"/>
            <a:ext cx="2448272" cy="1368151"/>
            <a:chOff x="6915752" y="1350034"/>
            <a:chExt cx="2448272" cy="1368151"/>
          </a:xfrm>
        </p:grpSpPr>
        <p:sp>
          <p:nvSpPr>
            <p:cNvPr id="7" name="23 Rectángulo"/>
            <p:cNvSpPr/>
            <p:nvPr/>
          </p:nvSpPr>
          <p:spPr>
            <a:xfrm>
              <a:off x="6915752" y="1350034"/>
              <a:ext cx="2448272" cy="1368151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5963"/>
              <a:r>
                <a:rPr lang="es-MX" sz="1200" dirty="0">
                  <a:solidFill>
                    <a:schemeClr val="tx1"/>
                  </a:solidFill>
                </a:rPr>
                <a:t>La fundación elegida hará una </a:t>
              </a:r>
              <a:r>
                <a:rPr lang="es-MX" sz="1200" b="1" dirty="0">
                  <a:solidFill>
                    <a:schemeClr val="tx1"/>
                  </a:solidFill>
                </a:rPr>
                <a:t>presentación ante los empleados</a:t>
              </a:r>
            </a:p>
          </p:txBody>
        </p:sp>
        <p:pic>
          <p:nvPicPr>
            <p:cNvPr id="18" name="Picture 7" descr="http://www2.ual.es/ci2bual/wp-content/uploads/exponer-y-presentar-el-trabajo-.gif"/>
            <p:cNvPicPr>
              <a:picLocks noChangeAspect="1" noChangeArrowheads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980310" y="1660033"/>
              <a:ext cx="733156" cy="748153"/>
            </a:xfrm>
            <a:prstGeom prst="round2DiagRect">
              <a:avLst>
                <a:gd name="adj1" fmla="val 16667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6838118" y="3940208"/>
            <a:ext cx="2448272" cy="1368151"/>
            <a:chOff x="6960238" y="3517534"/>
            <a:chExt cx="2448272" cy="1368151"/>
          </a:xfrm>
        </p:grpSpPr>
        <p:sp>
          <p:nvSpPr>
            <p:cNvPr id="8" name="24 Rectángulo"/>
            <p:cNvSpPr/>
            <p:nvPr/>
          </p:nvSpPr>
          <p:spPr>
            <a:xfrm>
              <a:off x="6960238" y="3517534"/>
              <a:ext cx="2448272" cy="1368151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5963"/>
              <a:r>
                <a:rPr lang="es-MX" sz="1200" b="1" dirty="0">
                  <a:solidFill>
                    <a:schemeClr val="tx1"/>
                  </a:solidFill>
                </a:rPr>
                <a:t>Cada empleado decide</a:t>
              </a:r>
              <a:r>
                <a:rPr lang="es-MX" sz="1200" dirty="0">
                  <a:solidFill>
                    <a:schemeClr val="tx1"/>
                  </a:solidFill>
                </a:rPr>
                <a:t> de forma voluntaria y anónima </a:t>
              </a:r>
              <a:r>
                <a:rPr lang="es-MX" sz="1200" b="1" dirty="0">
                  <a:solidFill>
                    <a:schemeClr val="tx1"/>
                  </a:solidFill>
                </a:rPr>
                <a:t>cuánto donará</a:t>
              </a:r>
              <a:r>
                <a:rPr lang="es-MX" sz="1200" dirty="0">
                  <a:solidFill>
                    <a:schemeClr val="tx1"/>
                  </a:solidFill>
                </a:rPr>
                <a:t> de su nómina mensual</a:t>
              </a:r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3" r="29000"/>
            <a:stretch/>
          </p:blipFill>
          <p:spPr bwMode="auto">
            <a:xfrm>
              <a:off x="7035245" y="3774715"/>
              <a:ext cx="733156" cy="853788"/>
            </a:xfrm>
            <a:prstGeom prst="round2DiagRect">
              <a:avLst>
                <a:gd name="adj1" fmla="val 16667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3612758" y="3880098"/>
            <a:ext cx="2448272" cy="1368151"/>
            <a:chOff x="3718160" y="3457424"/>
            <a:chExt cx="2448272" cy="1368151"/>
          </a:xfrm>
        </p:grpSpPr>
        <p:sp>
          <p:nvSpPr>
            <p:cNvPr id="9" name="25 Rectángulo"/>
            <p:cNvSpPr/>
            <p:nvPr/>
          </p:nvSpPr>
          <p:spPr>
            <a:xfrm>
              <a:off x="3718160" y="3457424"/>
              <a:ext cx="2448272" cy="1368151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5963"/>
              <a:r>
                <a:rPr lang="es-MX" sz="1200" dirty="0">
                  <a:solidFill>
                    <a:schemeClr val="tx1"/>
                  </a:solidFill>
                </a:rPr>
                <a:t>La</a:t>
              </a:r>
              <a:r>
                <a:rPr lang="es-MX" sz="1200" b="1" dirty="0">
                  <a:solidFill>
                    <a:schemeClr val="tx1"/>
                  </a:solidFill>
                </a:rPr>
                <a:t> empresa</a:t>
              </a:r>
              <a:r>
                <a:rPr lang="es-MX" sz="1200" dirty="0">
                  <a:solidFill>
                    <a:schemeClr val="tx1"/>
                  </a:solidFill>
                </a:rPr>
                <a:t> puede añadir una </a:t>
              </a:r>
              <a:r>
                <a:rPr lang="es-MX" sz="1200" b="1" dirty="0">
                  <a:solidFill>
                    <a:schemeClr val="tx1"/>
                  </a:solidFill>
                </a:rPr>
                <a:t>aportación adicional </a:t>
              </a:r>
              <a:r>
                <a:rPr lang="es-MX" sz="1200" dirty="0">
                  <a:solidFill>
                    <a:schemeClr val="tx1"/>
                  </a:solidFill>
                </a:rPr>
                <a:t>al esfuerzo de los empleados</a:t>
              </a:r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381" y="3731744"/>
              <a:ext cx="676911" cy="819510"/>
            </a:xfrm>
            <a:prstGeom prst="round2DiagRect">
              <a:avLst>
                <a:gd name="adj1" fmla="val 16667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387398" y="3901901"/>
            <a:ext cx="2448272" cy="1368151"/>
            <a:chOff x="749690" y="3479227"/>
            <a:chExt cx="2448272" cy="1368151"/>
          </a:xfrm>
        </p:grpSpPr>
        <p:sp>
          <p:nvSpPr>
            <p:cNvPr id="10" name="26 Rectángulo"/>
            <p:cNvSpPr/>
            <p:nvPr/>
          </p:nvSpPr>
          <p:spPr>
            <a:xfrm>
              <a:off x="749690" y="3479227"/>
              <a:ext cx="2448272" cy="1368151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5963"/>
              <a:r>
                <a:rPr lang="es-MX" sz="1200" dirty="0">
                  <a:solidFill>
                    <a:schemeClr val="tx1"/>
                  </a:solidFill>
                </a:rPr>
                <a:t>La empresa</a:t>
              </a:r>
              <a:r>
                <a:rPr lang="es-MX" sz="1200" b="1" dirty="0">
                  <a:solidFill>
                    <a:schemeClr val="tx1"/>
                  </a:solidFill>
                </a:rPr>
                <a:t> retiene de la </a:t>
              </a:r>
              <a:r>
                <a:rPr lang="es-MX" sz="1200" b="1" dirty="0" smtClean="0">
                  <a:solidFill>
                    <a:schemeClr val="tx1"/>
                  </a:solidFill>
                </a:rPr>
                <a:t>nómina </a:t>
              </a:r>
              <a:r>
                <a:rPr lang="es-MX" sz="1200" b="1" dirty="0">
                  <a:solidFill>
                    <a:schemeClr val="tx1"/>
                  </a:solidFill>
                </a:rPr>
                <a:t>los donativos</a:t>
              </a:r>
              <a:r>
                <a:rPr lang="es-MX" sz="1200" dirty="0">
                  <a:solidFill>
                    <a:schemeClr val="tx1"/>
                  </a:solidFill>
                </a:rPr>
                <a:t> y los entrega mensualmente a la asociación civil elegida</a:t>
              </a:r>
            </a:p>
          </p:txBody>
        </p:sp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84" y="3811550"/>
              <a:ext cx="733156" cy="703504"/>
            </a:xfrm>
            <a:prstGeom prst="round2DiagRect">
              <a:avLst>
                <a:gd name="adj1" fmla="val 16667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2" name="Block arrow"/>
          <p:cNvSpPr>
            <a:spLocks noChangeArrowheads="1"/>
          </p:cNvSpPr>
          <p:nvPr/>
        </p:nvSpPr>
        <p:spPr bwMode="gray">
          <a:xfrm>
            <a:off x="3084493" y="2123482"/>
            <a:ext cx="314335" cy="804541"/>
          </a:xfrm>
          <a:prstGeom prst="rightArrow">
            <a:avLst>
              <a:gd name="adj1" fmla="val 50000"/>
              <a:gd name="adj2" fmla="val 7071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Block arrow"/>
          <p:cNvSpPr>
            <a:spLocks noChangeArrowheads="1"/>
          </p:cNvSpPr>
          <p:nvPr/>
        </p:nvSpPr>
        <p:spPr bwMode="gray">
          <a:xfrm>
            <a:off x="6440448" y="2123482"/>
            <a:ext cx="314335" cy="804541"/>
          </a:xfrm>
          <a:prstGeom prst="rightArrow">
            <a:avLst>
              <a:gd name="adj1" fmla="val 50000"/>
              <a:gd name="adj2" fmla="val 7071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Block arrow"/>
          <p:cNvSpPr>
            <a:spLocks noChangeArrowheads="1"/>
          </p:cNvSpPr>
          <p:nvPr/>
        </p:nvSpPr>
        <p:spPr bwMode="gray">
          <a:xfrm rot="5400000">
            <a:off x="7975653" y="3175904"/>
            <a:ext cx="314335" cy="804541"/>
          </a:xfrm>
          <a:prstGeom prst="rightArrow">
            <a:avLst>
              <a:gd name="adj1" fmla="val 50000"/>
              <a:gd name="adj2" fmla="val 7071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Block arrow"/>
          <p:cNvSpPr>
            <a:spLocks noChangeArrowheads="1"/>
          </p:cNvSpPr>
          <p:nvPr/>
        </p:nvSpPr>
        <p:spPr bwMode="gray">
          <a:xfrm rot="10800000">
            <a:off x="6259009" y="4150690"/>
            <a:ext cx="314335" cy="804541"/>
          </a:xfrm>
          <a:prstGeom prst="rightArrow">
            <a:avLst>
              <a:gd name="adj1" fmla="val 50000"/>
              <a:gd name="adj2" fmla="val 7071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Block arrow"/>
          <p:cNvSpPr>
            <a:spLocks noChangeArrowheads="1"/>
          </p:cNvSpPr>
          <p:nvPr/>
        </p:nvSpPr>
        <p:spPr bwMode="gray">
          <a:xfrm rot="10800000">
            <a:off x="3084494" y="4150690"/>
            <a:ext cx="314335" cy="804541"/>
          </a:xfrm>
          <a:prstGeom prst="rightArrow">
            <a:avLst>
              <a:gd name="adj1" fmla="val 50000"/>
              <a:gd name="adj2" fmla="val 7071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922" y="443856"/>
            <a:ext cx="3969971" cy="563715"/>
          </a:xfrm>
        </p:spPr>
        <p:txBody>
          <a:bodyPr/>
          <a:lstStyle/>
          <a:p>
            <a:r>
              <a:rPr lang="es-MX" dirty="0" smtClean="0"/>
              <a:t>Receta para el éxito</a:t>
            </a:r>
            <a:endParaRPr lang="es-MX" dirty="0"/>
          </a:p>
        </p:txBody>
      </p:sp>
      <p:sp>
        <p:nvSpPr>
          <p:cNvPr id="5" name="5 Rectángulo"/>
          <p:cNvSpPr/>
          <p:nvPr/>
        </p:nvSpPr>
        <p:spPr>
          <a:xfrm>
            <a:off x="1488553" y="1344675"/>
            <a:ext cx="2602982" cy="995085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Cualquier persona tiene la libertad de salirse del programa cuando </a:t>
            </a:r>
            <a:r>
              <a:rPr lang="es-MX" sz="1600" dirty="0" smtClean="0">
                <a:solidFill>
                  <a:schemeClr val="tx1"/>
                </a:solidFill>
              </a:rPr>
              <a:t>quiera.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6778048" y="2757540"/>
            <a:ext cx="2591366" cy="995084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>
                <a:solidFill>
                  <a:schemeClr val="tx1"/>
                </a:solidFill>
              </a:rPr>
              <a:t>Los votos deben ser completamente secretos y VOLUNTARIOS.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691116" y="2706837"/>
            <a:ext cx="2531169" cy="995084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Tener en cuenta que puede haber opiniones negativas del programa </a:t>
            </a:r>
            <a:endParaRPr lang="es-MX" sz="1600" dirty="0" smtClean="0">
              <a:solidFill>
                <a:schemeClr val="tx1"/>
              </a:solidFill>
            </a:endParaRPr>
          </a:p>
          <a:p>
            <a:r>
              <a:rPr lang="es-MX" sz="1600" dirty="0" smtClean="0">
                <a:solidFill>
                  <a:schemeClr val="tx1"/>
                </a:solidFill>
              </a:rPr>
              <a:t>y </a:t>
            </a:r>
            <a:r>
              <a:rPr lang="es-MX" sz="1600" dirty="0">
                <a:solidFill>
                  <a:schemeClr val="tx1"/>
                </a:solidFill>
              </a:rPr>
              <a:t>la información puede </a:t>
            </a:r>
            <a:r>
              <a:rPr lang="es-MX" sz="1600" dirty="0" smtClean="0">
                <a:solidFill>
                  <a:schemeClr val="tx1"/>
                </a:solidFill>
              </a:rPr>
              <a:t>contrarrestarlas.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9" name="10 Rectángulo"/>
          <p:cNvSpPr/>
          <p:nvPr/>
        </p:nvSpPr>
        <p:spPr>
          <a:xfrm>
            <a:off x="6294481" y="4145093"/>
            <a:ext cx="2398143" cy="995084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>
                <a:solidFill>
                  <a:schemeClr val="tx1"/>
                </a:solidFill>
              </a:rPr>
              <a:t>Nunca hacer sentir mal a las personas que decidieron no donar.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0" name="11 Rectángulo"/>
          <p:cNvSpPr/>
          <p:nvPr/>
        </p:nvSpPr>
        <p:spPr>
          <a:xfrm>
            <a:off x="1163570" y="4234354"/>
            <a:ext cx="2398143" cy="995084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Platicas motivacionales </a:t>
            </a:r>
            <a:r>
              <a:rPr lang="es-MX" sz="1600" dirty="0" smtClean="0">
                <a:solidFill>
                  <a:schemeClr val="tx1"/>
                </a:solidFill>
              </a:rPr>
              <a:t> otorgadas </a:t>
            </a:r>
            <a:r>
              <a:rPr lang="es-MX" sz="1600" dirty="0">
                <a:solidFill>
                  <a:schemeClr val="tx1"/>
                </a:solidFill>
              </a:rPr>
              <a:t>por la fundación </a:t>
            </a:r>
            <a:r>
              <a:rPr lang="es-MX" sz="1600" dirty="0" smtClean="0">
                <a:solidFill>
                  <a:schemeClr val="tx1"/>
                </a:solidFill>
              </a:rPr>
              <a:t>elegida.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3595996" y="5176825"/>
            <a:ext cx="2783473" cy="995084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Siempre darles puerta a que entren en un futuro cuando estén convencidos del </a:t>
            </a:r>
            <a:r>
              <a:rPr lang="es-MX" sz="1600" dirty="0" smtClean="0">
                <a:solidFill>
                  <a:schemeClr val="tx1"/>
                </a:solidFill>
              </a:rPr>
              <a:t>programa.</a:t>
            </a:r>
            <a:endParaRPr lang="es-MX" sz="16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79762" y="1843544"/>
            <a:ext cx="3435734" cy="3324281"/>
            <a:chOff x="3279762" y="1843544"/>
            <a:chExt cx="3435734" cy="3324281"/>
          </a:xfrm>
        </p:grpSpPr>
        <p:sp>
          <p:nvSpPr>
            <p:cNvPr id="4" name="4 Elipse"/>
            <p:cNvSpPr/>
            <p:nvPr/>
          </p:nvSpPr>
          <p:spPr>
            <a:xfrm>
              <a:off x="3954065" y="2382897"/>
              <a:ext cx="2105384" cy="2041464"/>
            </a:xfrm>
            <a:prstGeom prst="ellipse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smtClean="0">
                  <a:solidFill>
                    <a:schemeClr val="bg1"/>
                  </a:solidFill>
                </a:rPr>
                <a:t>Receta para el éxito</a:t>
              </a:r>
              <a:endParaRPr lang="es-MX" sz="2800" dirty="0">
                <a:solidFill>
                  <a:schemeClr val="bg1"/>
                </a:solidFill>
              </a:endParaRPr>
            </a:p>
          </p:txBody>
        </p:sp>
        <p:sp>
          <p:nvSpPr>
            <p:cNvPr id="12" name="15 Cheurón"/>
            <p:cNvSpPr/>
            <p:nvPr/>
          </p:nvSpPr>
          <p:spPr>
            <a:xfrm rot="18159056">
              <a:off x="5461051" y="1831281"/>
              <a:ext cx="468052" cy="648072"/>
            </a:xfrm>
            <a:prstGeom prst="rightArrow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>
                <a:solidFill>
                  <a:schemeClr val="tx1"/>
                </a:solidFill>
              </a:endParaRPr>
            </a:p>
          </p:txBody>
        </p:sp>
        <p:sp>
          <p:nvSpPr>
            <p:cNvPr id="13" name="16 Cheurón"/>
            <p:cNvSpPr/>
            <p:nvPr/>
          </p:nvSpPr>
          <p:spPr>
            <a:xfrm rot="20876228">
              <a:off x="6247444" y="2761306"/>
              <a:ext cx="468052" cy="648072"/>
            </a:xfrm>
            <a:prstGeom prst="rightArrow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>
                <a:solidFill>
                  <a:schemeClr val="tx1"/>
                </a:solidFill>
              </a:endParaRPr>
            </a:p>
          </p:txBody>
        </p:sp>
        <p:sp>
          <p:nvSpPr>
            <p:cNvPr id="14" name="17 Cheurón"/>
            <p:cNvSpPr/>
            <p:nvPr/>
          </p:nvSpPr>
          <p:spPr>
            <a:xfrm rot="2288213">
              <a:off x="5920761" y="3979693"/>
              <a:ext cx="468052" cy="648072"/>
            </a:xfrm>
            <a:prstGeom prst="rightArrow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>
                <a:solidFill>
                  <a:schemeClr val="tx1"/>
                </a:solidFill>
              </a:endParaRPr>
            </a:p>
          </p:txBody>
        </p:sp>
        <p:sp>
          <p:nvSpPr>
            <p:cNvPr id="15" name="18 Cheurón"/>
            <p:cNvSpPr/>
            <p:nvPr/>
          </p:nvSpPr>
          <p:spPr>
            <a:xfrm rot="5400000">
              <a:off x="4737923" y="4609763"/>
              <a:ext cx="468052" cy="648072"/>
            </a:xfrm>
            <a:prstGeom prst="rightArrow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>
                <a:solidFill>
                  <a:schemeClr val="tx1"/>
                </a:solidFill>
              </a:endParaRPr>
            </a:p>
          </p:txBody>
        </p:sp>
        <p:sp>
          <p:nvSpPr>
            <p:cNvPr id="16" name="19 Cheurón"/>
            <p:cNvSpPr/>
            <p:nvPr/>
          </p:nvSpPr>
          <p:spPr>
            <a:xfrm rot="14369477">
              <a:off x="4087913" y="1753534"/>
              <a:ext cx="468052" cy="648072"/>
            </a:xfrm>
            <a:prstGeom prst="rightArrow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>
                <a:solidFill>
                  <a:schemeClr val="tx1"/>
                </a:solidFill>
              </a:endParaRPr>
            </a:p>
          </p:txBody>
        </p:sp>
        <p:sp>
          <p:nvSpPr>
            <p:cNvPr id="17" name="20 Cheurón"/>
            <p:cNvSpPr/>
            <p:nvPr/>
          </p:nvSpPr>
          <p:spPr>
            <a:xfrm rot="10800000">
              <a:off x="3279762" y="2935576"/>
              <a:ext cx="468052" cy="648072"/>
            </a:xfrm>
            <a:prstGeom prst="rightArrow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>
                <a:solidFill>
                  <a:schemeClr val="tx1"/>
                </a:solidFill>
              </a:endParaRPr>
            </a:p>
          </p:txBody>
        </p:sp>
        <p:sp>
          <p:nvSpPr>
            <p:cNvPr id="18" name="21 Cheurón"/>
            <p:cNvSpPr/>
            <p:nvPr/>
          </p:nvSpPr>
          <p:spPr>
            <a:xfrm rot="8379570">
              <a:off x="3649894" y="4084042"/>
              <a:ext cx="468052" cy="648072"/>
            </a:xfrm>
            <a:prstGeom prst="rightArrow">
              <a:avLst/>
            </a:prstGeom>
            <a:solidFill>
              <a:schemeClr val="hlink"/>
            </a:solidFill>
            <a:ln>
              <a:solidFill>
                <a:schemeClr val="hlink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>
                <a:solidFill>
                  <a:schemeClr val="tx1"/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5770610" y="1030835"/>
            <a:ext cx="2714339" cy="1166643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Los líderes de la empresa deben estar convencidos del proyecto y deben ser quienes lo presenten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515" y="577800"/>
            <a:ext cx="5584800" cy="831600"/>
          </a:xfrm>
        </p:spPr>
        <p:txBody>
          <a:bodyPr/>
          <a:lstStyle/>
          <a:p>
            <a:r>
              <a:rPr lang="es-MX" dirty="0" smtClean="0"/>
              <a:t>¿Por qué trabajar con </a:t>
            </a:r>
            <a:r>
              <a:rPr lang="es-MX" i="1" dirty="0" err="1" smtClean="0"/>
              <a:t>Teaming</a:t>
            </a:r>
            <a:r>
              <a:rPr lang="es-MX" dirty="0" smtClean="0"/>
              <a:t> México? (1/2)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89332"/>
            <a:ext cx="8686800" cy="3480526"/>
          </a:xfrm>
        </p:spPr>
        <p:txBody>
          <a:bodyPr/>
          <a:lstStyle/>
          <a:p>
            <a:r>
              <a:rPr lang="es-MX" sz="1800" dirty="0" smtClean="0"/>
              <a:t>Nosotros nos comprometemos a ofrecerles Asociaciones Civiles previamente estudiadas en diferentes ramos:</a:t>
            </a:r>
          </a:p>
          <a:p>
            <a:pPr lvl="1"/>
            <a:r>
              <a:rPr lang="es-MX" sz="1800" dirty="0" smtClean="0"/>
              <a:t>Ser donatarias autorizadas.</a:t>
            </a:r>
          </a:p>
          <a:p>
            <a:pPr lvl="1"/>
            <a:r>
              <a:rPr lang="es-MX" sz="1800" dirty="0" smtClean="0"/>
              <a:t>Estar con disponibilidad para dar pláticas en las empresas.</a:t>
            </a:r>
          </a:p>
          <a:p>
            <a:pPr lvl="1"/>
            <a:r>
              <a:rPr lang="es-MX" sz="1800" dirty="0" smtClean="0"/>
              <a:t>Auditorías.</a:t>
            </a:r>
          </a:p>
          <a:p>
            <a:pPr lvl="1"/>
            <a:r>
              <a:rPr lang="es-MX" sz="1800" dirty="0" smtClean="0"/>
              <a:t>Tener el compromiso de utilizar el dinero en la forma correcta y rendir cuentas.</a:t>
            </a:r>
          </a:p>
          <a:p>
            <a:pPr lvl="1"/>
            <a:r>
              <a:rPr lang="es-MX" sz="1800" dirty="0" smtClean="0"/>
              <a:t>Tener planes claros de crecimiento.</a:t>
            </a:r>
          </a:p>
          <a:p>
            <a:pPr lvl="1"/>
            <a:endParaRPr lang="es-MX" sz="1800" dirty="0" smtClean="0"/>
          </a:p>
          <a:p>
            <a:r>
              <a:rPr lang="es-MX" sz="1800" dirty="0" smtClean="0"/>
              <a:t>Seremos su enlace con la Asociación Civil elegida.</a:t>
            </a:r>
          </a:p>
          <a:p>
            <a:endParaRPr lang="es-MX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371" y="288999"/>
            <a:ext cx="5221917" cy="962857"/>
          </a:xfrm>
        </p:spPr>
        <p:txBody>
          <a:bodyPr/>
          <a:lstStyle/>
          <a:p>
            <a:r>
              <a:rPr lang="es-MX" dirty="0" smtClean="0"/>
              <a:t>¿Por qué trabajar con </a:t>
            </a:r>
            <a:r>
              <a:rPr lang="es-MX" i="1" dirty="0" err="1" smtClean="0"/>
              <a:t>Teaming</a:t>
            </a:r>
            <a:r>
              <a:rPr lang="es-MX" dirty="0" smtClean="0"/>
              <a:t> México? (2/2)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s-MX" sz="1800" dirty="0" smtClean="0">
                <a:solidFill>
                  <a:prstClr val="black"/>
                </a:solidFill>
              </a:rPr>
              <a:t>Les ayudaremos con su proceso dentro de la empresa mediante un programa que ayuda a: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Conocer las fundaciones.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Organizar la votación dentro de su empresa.</a:t>
            </a:r>
          </a:p>
          <a:p>
            <a:pPr lvl="1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s-MX" sz="1800" dirty="0" smtClean="0">
                <a:solidFill>
                  <a:srgbClr val="000000"/>
                </a:solidFill>
                <a:latin typeface="Arial"/>
              </a:rPr>
              <a:t>Otorgaremos el arte y visual. 	</a:t>
            </a:r>
          </a:p>
          <a:p>
            <a:pPr lvl="0">
              <a:spcBef>
                <a:spcPts val="0"/>
              </a:spcBef>
            </a:pPr>
            <a:endParaRPr lang="es-MX" sz="1800" b="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s-MX" sz="1800" dirty="0" smtClean="0">
                <a:solidFill>
                  <a:prstClr val="black"/>
                </a:solidFill>
              </a:rPr>
              <a:t>Organizaremos las visitas de la Asociación Civil para informar al personal de la empresa.</a:t>
            </a:r>
          </a:p>
          <a:p>
            <a:pPr lvl="0">
              <a:spcBef>
                <a:spcPts val="0"/>
              </a:spcBef>
            </a:pPr>
            <a:endParaRPr lang="es-MX" sz="18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s-MX" sz="1800" dirty="0" smtClean="0">
                <a:solidFill>
                  <a:prstClr val="black"/>
                </a:solidFill>
              </a:rPr>
              <a:t>Voluntariado Corporativo</a:t>
            </a:r>
          </a:p>
          <a:p>
            <a:pPr lvl="0">
              <a:spcBef>
                <a:spcPts val="0"/>
              </a:spcBef>
            </a:pPr>
            <a:endParaRPr lang="es-MX" sz="18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s-MX" sz="1800" dirty="0" smtClean="0">
                <a:solidFill>
                  <a:prstClr val="black"/>
                </a:solidFill>
              </a:rPr>
              <a:t>Entrega de informes y resultados por parte de la fundación.</a:t>
            </a:r>
          </a:p>
          <a:p>
            <a:pPr lvl="0">
              <a:spcBef>
                <a:spcPts val="0"/>
              </a:spcBef>
            </a:pPr>
            <a:endParaRPr lang="es-MX" sz="18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s-MX" sz="1800" dirty="0" smtClean="0">
                <a:solidFill>
                  <a:prstClr val="black"/>
                </a:solidFill>
              </a:rPr>
              <a:t>Ser parte de nuestra Página Web y campaña en redes sociales.</a:t>
            </a:r>
            <a:endParaRPr lang="es-MX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891" y="162000"/>
            <a:ext cx="4314710" cy="708858"/>
          </a:xfrm>
        </p:spPr>
        <p:txBody>
          <a:bodyPr/>
          <a:lstStyle/>
          <a:p>
            <a:r>
              <a:rPr lang="es-MX" dirty="0" smtClean="0"/>
              <a:t>Logos fundaciones actuales</a:t>
            </a:r>
            <a:endParaRPr lang="es-MX" dirty="0"/>
          </a:p>
        </p:txBody>
      </p:sp>
      <p:pic>
        <p:nvPicPr>
          <p:cNvPr id="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1" y="5165031"/>
            <a:ext cx="1359438" cy="1193043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9" y="1949570"/>
            <a:ext cx="1422355" cy="1248441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7" y="3656187"/>
            <a:ext cx="1167176" cy="1301458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90" y="2750680"/>
            <a:ext cx="1693047" cy="905507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1447385" cy="833560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33" y="5310136"/>
            <a:ext cx="1567021" cy="762926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61" y="2157550"/>
            <a:ext cx="1137320" cy="1296144"/>
          </a:xfrm>
          <a:prstGeom prst="rect">
            <a:avLst/>
          </a:prstGeom>
        </p:spPr>
      </p:pic>
      <p:pic>
        <p:nvPicPr>
          <p:cNvPr id="13" name="Imagen 14" descr="Macintosh HD:Users:arielajinich:Desktop:Logo fondo para la paz copy.pd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04" y="2805622"/>
            <a:ext cx="1012316" cy="105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29890"/>
            <a:ext cx="1395545" cy="86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0 Imagen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9" y="940307"/>
            <a:ext cx="1767776" cy="1616726"/>
          </a:xfrm>
          <a:prstGeom prst="rect">
            <a:avLst/>
          </a:prstGeom>
        </p:spPr>
      </p:pic>
      <p:pic>
        <p:nvPicPr>
          <p:cNvPr id="16" name="Picture 4" descr="http://images.computrabajo.com.mx/logos/empresas/2012/04/26/ministerios-de-amor-ac-A9CA03E6F5EFDA0Ethumbnail.gif"/>
          <p:cNvPicPr>
            <a:picLocks noChangeAspect="1" noChangeArrowheads="1"/>
          </p:cNvPicPr>
          <p:nvPr/>
        </p:nvPicPr>
        <p:blipFill>
          <a:blip r:embed="rId13" cstate="print"/>
          <a:srcRect l="22048" r="21713"/>
          <a:stretch>
            <a:fillRect/>
          </a:stretch>
        </p:blipFill>
        <p:spPr bwMode="auto">
          <a:xfrm>
            <a:off x="5997767" y="1494668"/>
            <a:ext cx="2046649" cy="909803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697" y="3759709"/>
            <a:ext cx="1209070" cy="128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onaciones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12" y="3759709"/>
            <a:ext cx="2312498" cy="93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01737" y="5366137"/>
            <a:ext cx="2592058" cy="70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PRESENTATIONDONOTDELETE" val="&lt;?xml version=&quot;1.0&quot; encoding=&quot;UTF-16&quot; standalone=&quot;yes&quot;?&gt;&#10;&lt;root reqver=&quot;21047&quot;&gt;&lt;version val=&quot;2325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zNcCtbo06a95j3naym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mzVRvpFEqXh7_WPJch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G7GyvqXU.0pCxKOAN6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2998C3F-E627-4301-9917-4A23BE1ADD9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7743A5-D78F-462B-9B8F-117003ABDC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3F18E-8B5D-42D9-A10B-30BE37804A11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03FA4C10-DD45-423B-A481-056F2AA4F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1152</Words>
  <Application>Microsoft Macintosh PowerPoint</Application>
  <PresentationFormat>Personalizado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Blank</vt:lpstr>
      <vt:lpstr>think-cell Slide</vt:lpstr>
      <vt:lpstr>Presentación de PowerPoint</vt:lpstr>
      <vt:lpstr>Contexto en México</vt:lpstr>
      <vt:lpstr>Teaming Internacional</vt:lpstr>
      <vt:lpstr>¿Qué es Teaming?</vt:lpstr>
      <vt:lpstr>¿Cómo funciona Teaming México?</vt:lpstr>
      <vt:lpstr>Receta para el éxito</vt:lpstr>
      <vt:lpstr>¿Por qué trabajar con Teaming México? (1/2)</vt:lpstr>
      <vt:lpstr>¿Por qué trabajar con Teaming México? (2/2)</vt:lpstr>
      <vt:lpstr>Logos fundaciones actuales</vt:lpstr>
      <vt:lpstr>Fundaciones (1/4)</vt:lpstr>
      <vt:lpstr>Fundaciones (2/4)</vt:lpstr>
      <vt:lpstr>Fundaciones (3/4)</vt:lpstr>
      <vt:lpstr>Fundaciones (4/4)</vt:lpstr>
      <vt:lpstr>Presentación de PowerPoint</vt:lpstr>
      <vt:lpstr>Presentación de PowerPoint</vt:lpstr>
    </vt:vector>
  </TitlesOfParts>
  <Company>The Boston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Toedter Niels</dc:creator>
  <cp:lastModifiedBy>Ariela Jinich</cp:lastModifiedBy>
  <cp:revision>52</cp:revision>
  <dcterms:created xsi:type="dcterms:W3CDTF">2013-11-07T11:24:59Z</dcterms:created>
  <dcterms:modified xsi:type="dcterms:W3CDTF">2015-07-06T19:32:00Z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</Properties>
</file>